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 id="2147483781" r:id="rId5"/>
  </p:sldMasterIdLst>
  <p:notesMasterIdLst>
    <p:notesMasterId r:id="rId32"/>
  </p:notesMasterIdLst>
  <p:handoutMasterIdLst>
    <p:handoutMasterId r:id="rId33"/>
  </p:handoutMasterIdLst>
  <p:sldIdLst>
    <p:sldId id="433" r:id="rId6"/>
    <p:sldId id="2921" r:id="rId7"/>
    <p:sldId id="8974" r:id="rId8"/>
    <p:sldId id="8976" r:id="rId9"/>
    <p:sldId id="8973" r:id="rId10"/>
    <p:sldId id="2905" r:id="rId11"/>
    <p:sldId id="260" r:id="rId12"/>
    <p:sldId id="2947" r:id="rId13"/>
    <p:sldId id="8987" r:id="rId14"/>
    <p:sldId id="2948" r:id="rId15"/>
    <p:sldId id="2903" r:id="rId16"/>
    <p:sldId id="2912" r:id="rId17"/>
    <p:sldId id="2946" r:id="rId18"/>
    <p:sldId id="2907" r:id="rId19"/>
    <p:sldId id="436" r:id="rId20"/>
    <p:sldId id="501" r:id="rId21"/>
    <p:sldId id="502" r:id="rId22"/>
    <p:sldId id="503" r:id="rId23"/>
    <p:sldId id="504" r:id="rId24"/>
    <p:sldId id="505" r:id="rId25"/>
    <p:sldId id="452" r:id="rId26"/>
    <p:sldId id="507" r:id="rId27"/>
    <p:sldId id="484" r:id="rId28"/>
    <p:sldId id="413" r:id="rId29"/>
    <p:sldId id="265" r:id="rId30"/>
    <p:sldId id="435" r:id="rId31"/>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195A"/>
    <a:srgbClr val="0F46A7"/>
    <a:srgbClr val="970A82"/>
    <a:srgbClr val="FF3399"/>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99752-7D39-4A26-A11B-5BB3D28723FE}" v="1" dt="2019-08-28T09:46:41.894"/>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94662" autoAdjust="0"/>
  </p:normalViewPr>
  <p:slideViewPr>
    <p:cSldViewPr snapToGrid="0" showGuides="1">
      <p:cViewPr varScale="1">
        <p:scale>
          <a:sx n="75" d="100"/>
          <a:sy n="75" d="100"/>
        </p:scale>
        <p:origin x="300" y="48"/>
      </p:cViewPr>
      <p:guideLst>
        <p:guide pos="3841"/>
        <p:guide orient="horz" pos="2160"/>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iharan, Prasad" userId="00f47664-f7a6-4f45-80a3-d6e90c48bed1" providerId="ADAL" clId="{8D299752-7D39-4A26-A11B-5BB3D28723FE}"/>
    <pc:docChg chg="custSel delSld modSld">
      <pc:chgData name="Hariharan, Prasad" userId="00f47664-f7a6-4f45-80a3-d6e90c48bed1" providerId="ADAL" clId="{8D299752-7D39-4A26-A11B-5BB3D28723FE}" dt="2019-08-28T09:49:55.250" v="26" actId="2696"/>
      <pc:docMkLst>
        <pc:docMk/>
      </pc:docMkLst>
      <pc:sldChg chg="modSp">
        <pc:chgData name="Hariharan, Prasad" userId="00f47664-f7a6-4f45-80a3-d6e90c48bed1" providerId="ADAL" clId="{8D299752-7D39-4A26-A11B-5BB3D28723FE}" dt="2019-08-28T09:46:41.894" v="1"/>
        <pc:sldMkLst>
          <pc:docMk/>
          <pc:sldMk cId="2243863960" sldId="502"/>
        </pc:sldMkLst>
        <pc:spChg chg="mod">
          <ac:chgData name="Hariharan, Prasad" userId="00f47664-f7a6-4f45-80a3-d6e90c48bed1" providerId="ADAL" clId="{8D299752-7D39-4A26-A11B-5BB3D28723FE}" dt="2019-08-28T09:46:41.894" v="1"/>
          <ac:spMkLst>
            <pc:docMk/>
            <pc:sldMk cId="2243863960" sldId="502"/>
            <ac:spMk id="4" creationId="{00000000-0000-0000-0000-000000000000}"/>
          </ac:spMkLst>
        </pc:spChg>
      </pc:sldChg>
      <pc:sldChg chg="modSp">
        <pc:chgData name="Hariharan, Prasad" userId="00f47664-f7a6-4f45-80a3-d6e90c48bed1" providerId="ADAL" clId="{8D299752-7D39-4A26-A11B-5BB3D28723FE}" dt="2019-08-28T09:46:50.698" v="4" actId="6549"/>
        <pc:sldMkLst>
          <pc:docMk/>
          <pc:sldMk cId="1426050125" sldId="503"/>
        </pc:sldMkLst>
        <pc:spChg chg="mod">
          <ac:chgData name="Hariharan, Prasad" userId="00f47664-f7a6-4f45-80a3-d6e90c48bed1" providerId="ADAL" clId="{8D299752-7D39-4A26-A11B-5BB3D28723FE}" dt="2019-08-28T09:46:50.698" v="4" actId="6549"/>
          <ac:spMkLst>
            <pc:docMk/>
            <pc:sldMk cId="1426050125" sldId="503"/>
            <ac:spMk id="4" creationId="{00000000-0000-0000-0000-000000000000}"/>
          </ac:spMkLst>
        </pc:spChg>
      </pc:sldChg>
      <pc:sldChg chg="modSp">
        <pc:chgData name="Hariharan, Prasad" userId="00f47664-f7a6-4f45-80a3-d6e90c48bed1" providerId="ADAL" clId="{8D299752-7D39-4A26-A11B-5BB3D28723FE}" dt="2019-08-28T09:47:01.074" v="15" actId="6549"/>
        <pc:sldMkLst>
          <pc:docMk/>
          <pc:sldMk cId="1277722830" sldId="504"/>
        </pc:sldMkLst>
        <pc:spChg chg="mod">
          <ac:chgData name="Hariharan, Prasad" userId="00f47664-f7a6-4f45-80a3-d6e90c48bed1" providerId="ADAL" clId="{8D299752-7D39-4A26-A11B-5BB3D28723FE}" dt="2019-08-28T09:47:01.074" v="15" actId="6549"/>
          <ac:spMkLst>
            <pc:docMk/>
            <pc:sldMk cId="1277722830" sldId="504"/>
            <ac:spMk id="4" creationId="{00000000-0000-0000-0000-000000000000}"/>
          </ac:spMkLst>
        </pc:spChg>
      </pc:sldChg>
      <pc:sldChg chg="modSp">
        <pc:chgData name="Hariharan, Prasad" userId="00f47664-f7a6-4f45-80a3-d6e90c48bed1" providerId="ADAL" clId="{8D299752-7D39-4A26-A11B-5BB3D28723FE}" dt="2019-08-28T09:47:10.860" v="18" actId="20577"/>
        <pc:sldMkLst>
          <pc:docMk/>
          <pc:sldMk cId="3832182472" sldId="505"/>
        </pc:sldMkLst>
        <pc:spChg chg="mod">
          <ac:chgData name="Hariharan, Prasad" userId="00f47664-f7a6-4f45-80a3-d6e90c48bed1" providerId="ADAL" clId="{8D299752-7D39-4A26-A11B-5BB3D28723FE}" dt="2019-08-28T09:47:10.860" v="18" actId="20577"/>
          <ac:spMkLst>
            <pc:docMk/>
            <pc:sldMk cId="3832182472" sldId="505"/>
            <ac:spMk id="4" creationId="{00000000-0000-0000-0000-000000000000}"/>
          </ac:spMkLst>
        </pc:spChg>
      </pc:sldChg>
      <pc:sldChg chg="del">
        <pc:chgData name="Hariharan, Prasad" userId="00f47664-f7a6-4f45-80a3-d6e90c48bed1" providerId="ADAL" clId="{8D299752-7D39-4A26-A11B-5BB3D28723FE}" dt="2019-08-28T09:49:55.085" v="21" actId="2696"/>
        <pc:sldMkLst>
          <pc:docMk/>
          <pc:sldMk cId="183489517" sldId="2929"/>
        </pc:sldMkLst>
      </pc:sldChg>
      <pc:sldChg chg="del">
        <pc:chgData name="Hariharan, Prasad" userId="00f47664-f7a6-4f45-80a3-d6e90c48bed1" providerId="ADAL" clId="{8D299752-7D39-4A26-A11B-5BB3D28723FE}" dt="2019-08-28T09:49:55.063" v="20" actId="2696"/>
        <pc:sldMkLst>
          <pc:docMk/>
          <pc:sldMk cId="0" sldId="8977"/>
        </pc:sldMkLst>
      </pc:sldChg>
      <pc:sldChg chg="del">
        <pc:chgData name="Hariharan, Prasad" userId="00f47664-f7a6-4f45-80a3-d6e90c48bed1" providerId="ADAL" clId="{8D299752-7D39-4A26-A11B-5BB3D28723FE}" dt="2019-08-28T09:49:55.157" v="23" actId="2696"/>
        <pc:sldMkLst>
          <pc:docMk/>
          <pc:sldMk cId="515967860" sldId="8978"/>
        </pc:sldMkLst>
      </pc:sldChg>
      <pc:sldChg chg="del">
        <pc:chgData name="Hariharan, Prasad" userId="00f47664-f7a6-4f45-80a3-d6e90c48bed1" providerId="ADAL" clId="{8D299752-7D39-4A26-A11B-5BB3D28723FE}" dt="2019-08-28T09:49:55.196" v="24" actId="2696"/>
        <pc:sldMkLst>
          <pc:docMk/>
          <pc:sldMk cId="921572901" sldId="8983"/>
        </pc:sldMkLst>
      </pc:sldChg>
      <pc:sldChg chg="del">
        <pc:chgData name="Hariharan, Prasad" userId="00f47664-f7a6-4f45-80a3-d6e90c48bed1" providerId="ADAL" clId="{8D299752-7D39-4A26-A11B-5BB3D28723FE}" dt="2019-08-28T09:49:55.229" v="25" actId="2696"/>
        <pc:sldMkLst>
          <pc:docMk/>
          <pc:sldMk cId="118750955" sldId="8984"/>
        </pc:sldMkLst>
      </pc:sldChg>
      <pc:sldChg chg="del">
        <pc:chgData name="Hariharan, Prasad" userId="00f47664-f7a6-4f45-80a3-d6e90c48bed1" providerId="ADAL" clId="{8D299752-7D39-4A26-A11B-5BB3D28723FE}" dt="2019-08-28T09:49:55.250" v="26" actId="2696"/>
        <pc:sldMkLst>
          <pc:docMk/>
          <pc:sldMk cId="3283737956" sldId="8985"/>
        </pc:sldMkLst>
      </pc:sldChg>
      <pc:sldChg chg="del">
        <pc:chgData name="Hariharan, Prasad" userId="00f47664-f7a6-4f45-80a3-d6e90c48bed1" providerId="ADAL" clId="{8D299752-7D39-4A26-A11B-5BB3D28723FE}" dt="2019-08-28T09:49:55.123" v="22" actId="2696"/>
        <pc:sldMkLst>
          <pc:docMk/>
          <pc:sldMk cId="2079029618" sldId="8986"/>
        </pc:sldMkLst>
      </pc:sldChg>
      <pc:sldChg chg="del">
        <pc:chgData name="Hariharan, Prasad" userId="00f47664-f7a6-4f45-80a3-d6e90c48bed1" providerId="ADAL" clId="{8D299752-7D39-4A26-A11B-5BB3D28723FE}" dt="2019-08-28T09:49:55.027" v="19" actId="2696"/>
        <pc:sldMkLst>
          <pc:docMk/>
          <pc:sldMk cId="2937394578" sldId="898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2023538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25</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442643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6.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hyperlink" Target="https://www.youtube.com/user/SAP" TargetMode="External"/><Relationship Id="rId12" Type="http://schemas.openxmlformats.org/officeDocument/2006/relationships/image" Target="../media/image7.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6.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1626188"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3" name="Title"/>
          <p:cNvSpPr>
            <a:spLocks noGrp="1"/>
          </p:cNvSpPr>
          <p:nvPr>
            <p:ph type="title" hasCustomPrompt="1"/>
          </p:nvPr>
        </p:nvSpPr>
        <p:spPr>
          <a:xfrm>
            <a:off x="288000" y="4024430"/>
            <a:ext cx="11626188"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dirty="0"/>
              <a:t>Click to insert title image or illustration</a:t>
            </a:r>
          </a:p>
        </p:txBody>
      </p:sp>
      <p:pic>
        <p:nvPicPr>
          <p:cNvPr id="7" name="SAP Ariba Logo" descr="SAP Ariba Logo" title="SAP Ariba Logo">
            <a:extLst>
              <a:ext uri="{FF2B5EF4-FFF2-40B4-BE49-F238E27FC236}">
                <a16:creationId xmlns:a16="http://schemas.microsoft.com/office/drawing/2014/main" id="{6F7B23D5-821A-45C3-8D88-52BD189845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81"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19"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mod="1">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0"/>
            <a:ext cx="6097587"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mod="1">
    <p:ext uri="{DCECCB84-F9BA-43D5-87BE-67443E8EF086}">
      <p15:sldGuideLst xmlns:p15="http://schemas.microsoft.com/office/powerpoint/2012/main">
        <p15:guide id="1" pos="3841"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3538" userDrawn="1">
          <p15:clr>
            <a:srgbClr val="FBAE40"/>
          </p15:clr>
        </p15:guide>
        <p15:guide id="7" pos="3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7999" y="4268503"/>
            <a:ext cx="116280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4" name="Title 3"/>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342503FE-3A2C-4E20-8BE4-DBDA5B3FD054}"/>
              </a:ext>
            </a:extLst>
          </p:cNvPr>
          <p:cNvPicPr>
            <a:picLocks noChangeAspect="1"/>
          </p:cNvPicPr>
          <p:nvPr userDrawn="1"/>
        </p:nvPicPr>
        <p:blipFill>
          <a:blip r:embed="rId2"/>
          <a:stretch>
            <a:fillRect/>
          </a:stretch>
        </p:blipFill>
        <p:spPr>
          <a:xfrm>
            <a:off x="9950552" y="6217668"/>
            <a:ext cx="1963636" cy="360000"/>
          </a:xfrm>
          <a:prstGeom prst="rect">
            <a:avLst/>
          </a:prstGeom>
        </p:spPr>
      </p:pic>
      <p:pic>
        <p:nvPicPr>
          <p:cNvPr id="7" name="SAP Ariba Logo" descr="SAP Ariba Logo" title="SAP Ariba Logo">
            <a:extLst>
              <a:ext uri="{FF2B5EF4-FFF2-40B4-BE49-F238E27FC236}">
                <a16:creationId xmlns:a16="http://schemas.microsoft.com/office/drawing/2014/main" id="{D0D4EE19-5231-44EB-A4C1-8737F9AE548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6" pos="7507" userDrawn="1">
          <p15:clr>
            <a:srgbClr val="FBAE40"/>
          </p15:clr>
        </p15:guide>
        <p15:guide id="7" orient="horz" pos="41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a:stretch>
            <a:fillRect/>
          </a:stretch>
        </p:blipFill>
        <p:spPr>
          <a:xfrm>
            <a:off x="9727200" y="5994000"/>
            <a:ext cx="1963636" cy="360000"/>
          </a:xfrm>
          <a:prstGeom prst="rect">
            <a:avLst/>
          </a:prstGeom>
        </p:spPr>
      </p:pic>
      <p:pic>
        <p:nvPicPr>
          <p:cNvPr id="6" name="SAP Ariba Logo" descr="SAP Ariba Logo" title="SAP Ariba Logo">
            <a:extLst>
              <a:ext uri="{FF2B5EF4-FFF2-40B4-BE49-F238E27FC236}">
                <a16:creationId xmlns:a16="http://schemas.microsoft.com/office/drawing/2014/main" id="{DF98D160-83F5-4C5F-B3E7-8783B75B8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5565" y="5994000"/>
            <a:ext cx="1963635" cy="360000"/>
          </a:xfrm>
          <a:prstGeom prst="rect">
            <a:avLst/>
          </a:prstGeom>
        </p:spPr>
      </p:pic>
      <p:sp>
        <p:nvSpPr>
          <p:cNvPr id="25" name="Copyright information English"/>
          <p:cNvSpPr txBox="1"/>
          <p:nvPr userDrawn="1"/>
        </p:nvSpPr>
        <p:spPr bwMode="black">
          <a:xfrm>
            <a:off x="503998" y="2645292"/>
            <a:ext cx="5872310"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238" y="2461398"/>
            <a:ext cx="221539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4"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5"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7"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2" name="Follow all of SAP"/>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pic>
        <p:nvPicPr>
          <p:cNvPr id="10" name="SAP Ariba Logo" descr="SAP Ariba Logo" title="SAP Ariba Logo">
            <a:extLst>
              <a:ext uri="{FF2B5EF4-FFF2-40B4-BE49-F238E27FC236}">
                <a16:creationId xmlns:a16="http://schemas.microsoft.com/office/drawing/2014/main" id="{96516E72-F364-4206-A433-CF5070CD9AA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451925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238" y="2461398"/>
            <a:ext cx="2580640"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5565" y="5994000"/>
            <a:ext cx="1963635" cy="360000"/>
          </a:xfrm>
          <a:prstGeom prst="rect">
            <a:avLst/>
          </a:prstGeom>
        </p:spPr>
      </p:pic>
      <p:sp>
        <p:nvSpPr>
          <p:cNvPr id="26" name="Copyright information-German"/>
          <p:cNvSpPr txBox="1"/>
          <p:nvPr userDrawn="1"/>
        </p:nvSpPr>
        <p:spPr bwMode="black">
          <a:xfrm>
            <a:off x="503998" y="2645292"/>
            <a:ext cx="6076808" cy="3708708"/>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en-US" sz="800" b="0" noProof="0" dirty="0"/>
              <a:t>© 2019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pic>
        <p:nvPicPr>
          <p:cNvPr id="12" name="Linkedin icon with link">
            <a:hlinkClick r:id="rId5"/>
          </p:cNvPr>
          <p:cNvPicPr>
            <a:picLocks noChangeAspect="1"/>
          </p:cNvPicPr>
          <p:nvPr userDrawn="1"/>
        </p:nvPicPr>
        <p:blipFill>
          <a:blip r:embed="rId6"/>
          <a:stretch>
            <a:fillRect/>
          </a:stretch>
        </p:blipFill>
        <p:spPr>
          <a:xfrm>
            <a:off x="2257487" y="1749959"/>
            <a:ext cx="361809" cy="361809"/>
          </a:xfrm>
          <a:prstGeom prst="rect">
            <a:avLst/>
          </a:prstGeom>
        </p:spPr>
      </p:pic>
      <p:pic>
        <p:nvPicPr>
          <p:cNvPr id="13" name="YouTube icon with link">
            <a:hlinkClick r:id="rId7"/>
          </p:cNvPr>
          <p:cNvPicPr>
            <a:picLocks noChangeAspect="1"/>
          </p:cNvPicPr>
          <p:nvPr userDrawn="1"/>
        </p:nvPicPr>
        <p:blipFill>
          <a:blip r:embed="rId8"/>
          <a:stretch>
            <a:fillRect/>
          </a:stretch>
        </p:blipFill>
        <p:spPr>
          <a:xfrm>
            <a:off x="1666951" y="1749063"/>
            <a:ext cx="363600" cy="363600"/>
          </a:xfrm>
          <a:prstGeom prst="rect">
            <a:avLst/>
          </a:prstGeom>
        </p:spPr>
      </p:pic>
      <p:pic>
        <p:nvPicPr>
          <p:cNvPr id="14" name="Twitter icon with link">
            <a:hlinkClick r:id="rId9" tooltip="https://twitter.com/sap"/>
          </p:cNvPr>
          <p:cNvPicPr>
            <a:picLocks noChangeAspect="1"/>
          </p:cNvPicPr>
          <p:nvPr userDrawn="1"/>
        </p:nvPicPr>
        <p:blipFill>
          <a:blip r:embed="rId10"/>
          <a:stretch>
            <a:fillRect/>
          </a:stretch>
        </p:blipFill>
        <p:spPr>
          <a:xfrm>
            <a:off x="1078206" y="1749959"/>
            <a:ext cx="361809" cy="361809"/>
          </a:xfrm>
          <a:prstGeom prst="rect">
            <a:avLst/>
          </a:prstGeom>
        </p:spPr>
      </p:pic>
      <p:pic>
        <p:nvPicPr>
          <p:cNvPr id="15" name="Facebook icon with link">
            <a:hlinkClick r:id="rId11"/>
          </p:cNvPr>
          <p:cNvPicPr>
            <a:picLocks noChangeAspect="1"/>
          </p:cNvPicPr>
          <p:nvPr userDrawn="1"/>
        </p:nvPicPr>
        <p:blipFill>
          <a:blip r:embed="rId12"/>
          <a:stretch>
            <a:fillRect/>
          </a:stretch>
        </p:blipFill>
        <p:spPr>
          <a:xfrm>
            <a:off x="487670" y="1749063"/>
            <a:ext cx="363600" cy="363600"/>
          </a:xfrm>
          <a:prstGeom prst="rect">
            <a:avLst/>
          </a:prstGeom>
        </p:spPr>
      </p:pic>
      <p:sp>
        <p:nvSpPr>
          <p:cNvPr id="33" name="SAP folgen auf"/>
          <p:cNvSpPr txBox="1"/>
          <p:nvPr userDrawn="1"/>
        </p:nvSpPr>
        <p:spPr bwMode="black">
          <a:xfrm>
            <a:off x="503997" y="1461001"/>
            <a:ext cx="1228549" cy="169277"/>
          </a:xfrm>
          <a:prstGeom prst="rect">
            <a:avLst/>
          </a:prstGeom>
          <a:noFill/>
        </p:spPr>
        <p:txBody>
          <a:bodyPr wrap="square" lIns="0" tIns="0" rIns="0" bIns="0" rtlCol="0" anchor="b">
            <a:noAutofit/>
          </a:bodyPr>
          <a:lstStyle/>
          <a:p>
            <a:pPr marL="0" marR="0" lvl="0" indent="0" algn="l" defTabSz="1088776"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SAP Ariba Logo" descr="SAP Ariba Logo" title="SAP Ariba Logo">
            <a:extLst>
              <a:ext uri="{FF2B5EF4-FFF2-40B4-BE49-F238E27FC236}">
                <a16:creationId xmlns:a16="http://schemas.microsoft.com/office/drawing/2014/main" id="{3A60F117-7D47-44DD-86DE-5556C1BCDBD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1911862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8139519"/>
      </p:ext>
    </p:extLst>
  </p:cSld>
  <p:clrMapOvr>
    <a:masterClrMapping/>
  </p:clrMapOvr>
  <p:extLst mod="1">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54110005"/>
      </p:ext>
    </p:extLst>
  </p:cSld>
  <p:clrMapOvr>
    <a:masterClrMapping/>
  </p:clrMapOvr>
  <p:extLst mod="1">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226739806"/>
      </p:ext>
    </p:extLst>
  </p:cSld>
  <p:clrMapOvr>
    <a:masterClrMapping/>
  </p:clrMapOvr>
  <p:extLst mod="1">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50552" y="6217668"/>
            <a:ext cx="1963636" cy="360000"/>
          </a:xfrm>
          <a:prstGeom prst="rect">
            <a:avLst/>
          </a:prstGeom>
        </p:spPr>
      </p:pic>
      <p:sp>
        <p:nvSpPr>
          <p:cNvPr id="7" name="Pictogram Placeholder"/>
          <p:cNvSpPr>
            <a:spLocks noGrp="1"/>
          </p:cNvSpPr>
          <p:nvPr>
            <p:ph type="pic" sz="quarter" idx="16"/>
          </p:nvPr>
        </p:nvSpPr>
        <p:spPr>
          <a:xfrm>
            <a:off x="6954855" y="963000"/>
            <a:ext cx="4932000" cy="4932000"/>
          </a:xfrm>
        </p:spPr>
        <p:txBody>
          <a:bodyPr/>
          <a:lstStyle/>
          <a:p>
            <a:r>
              <a:rPr lang="en-US" dirty="0"/>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2019</a:t>
            </a:r>
          </a:p>
        </p:txBody>
      </p:sp>
      <p:sp>
        <p:nvSpPr>
          <p:cNvPr id="8" name="Title 7"/>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Ariba Logo" descr="SAP Ariba Logo" title="SAP Ariba Logo">
            <a:extLst>
              <a:ext uri="{FF2B5EF4-FFF2-40B4-BE49-F238E27FC236}">
                <a16:creationId xmlns:a16="http://schemas.microsoft.com/office/drawing/2014/main" id="{51C1066A-0CA7-488B-9BC3-F7C0436226F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dk1" tx1="lt1" bg2="dk2" tx2="lt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mod="1">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1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mod="1">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41" r:id="rId4"/>
    <p:sldLayoutId id="2147483765" r:id="rId5"/>
    <p:sldLayoutId id="2147483767" r:id="rId6"/>
    <p:sldLayoutId id="2147483743" r:id="rId7"/>
    <p:sldLayoutId id="2147483774" r:id="rId8"/>
    <p:sldLayoutId id="2147483745" r:id="rId9"/>
    <p:sldLayoutId id="2147483760" r:id="rId10"/>
    <p:sldLayoutId id="2147483768" r:id="rId11"/>
    <p:sldLayoutId id="2147483769" r:id="rId12"/>
    <p:sldLayoutId id="2147483770" r:id="rId13"/>
    <p:sldLayoutId id="2147483744" r:id="rId14"/>
    <p:sldLayoutId id="2147483757" r:id="rId15"/>
    <p:sldLayoutId id="2147483748" r:id="rId16"/>
    <p:sldLayoutId id="2147483771" r:id="rId17"/>
    <p:sldLayoutId id="2147483763" r:id="rId18"/>
    <p:sldLayoutId id="2147483751" r:id="rId19"/>
    <p:sldLayoutId id="2147483756" r:id="rId20"/>
    <p:sldLayoutId id="2147483740" r:id="rId21"/>
    <p:sldLayoutId id="2147483754" r:id="rId22"/>
    <p:sldLayoutId id="2147483755" r:id="rId2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4" name="Classification">
            <a:extLst>
              <a:ext uri="{FF2B5EF4-FFF2-40B4-BE49-F238E27FC236}">
                <a16:creationId xmlns:a16="http://schemas.microsoft.com/office/drawing/2014/main" id="{4950D02E-DEA7-4F24-8212-FEEF73ED9421}"/>
              </a:ext>
            </a:extLst>
          </p:cNvPr>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5" name="Copyright">
            <a:extLst>
              <a:ext uri="{FF2B5EF4-FFF2-40B4-BE49-F238E27FC236}">
                <a16:creationId xmlns:a16="http://schemas.microsoft.com/office/drawing/2014/main" id="{A507F817-5D47-4500-8930-FF4D058FA111}"/>
              </a:ext>
            </a:extLst>
          </p:cNvPr>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2019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Tree>
    <p:extLst>
      <p:ext uri="{BB962C8B-B14F-4D97-AF65-F5344CB8AC3E}">
        <p14:creationId xmlns:p14="http://schemas.microsoft.com/office/powerpoint/2010/main" val="2833729352"/>
      </p:ext>
    </p:extLst>
  </p:cSld>
  <p:clrMap bg1="dk1" tx1="lt1" bg2="dk2" tx2="lt2" accent1="accent1" accent2="accent2" accent3="accent3" accent4="accent4" accent5="accent5" accent6="accent6" hlink="hlink" folHlink="folHlink"/>
  <p:sldLayoutIdLst>
    <p:sldLayoutId id="2147483782" r:id="rId1"/>
    <p:sldLayoutId id="2147483783" r:id="rId2"/>
    <p:sldLayoutId id="2147483784"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4.xml"/><Relationship Id="rId1" Type="http://schemas.openxmlformats.org/officeDocument/2006/relationships/themeOverride" Target="../theme/themeOverr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4.xml"/><Relationship Id="rId1" Type="http://schemas.openxmlformats.org/officeDocument/2006/relationships/themeOverride" Target="../theme/themeOverride1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8.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8.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8.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8.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Online_help" TargetMode="External"/><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hyperlink" Target="https://training.sap.com/search?q=Enable+NOw&amp;filters%5bcountry%5d%5bUnited+States+of+America%5d=on&amp;filters%5bcountry%5d%5bCanada%5d=on" TargetMode="External"/><Relationship Id="rId2" Type="http://schemas.openxmlformats.org/officeDocument/2006/relationships/slideLayout" Target="../slideLayouts/slideLayout8.xml"/><Relationship Id="rId1" Type="http://schemas.openxmlformats.org/officeDocument/2006/relationships/themeOverride" Target="../theme/themeOverride8.xml"/><Relationship Id="rId4" Type="http://schemas.openxmlformats.org/officeDocument/2006/relationships/hyperlink" Target="https://training.sap.com/learninghub" TargetMode="Externa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peaker"/>
          <p:cNvSpPr>
            <a:spLocks noGrp="1"/>
          </p:cNvSpPr>
          <p:nvPr>
            <p:ph type="subTitle" idx="1"/>
          </p:nvPr>
        </p:nvSpPr>
        <p:spPr/>
        <p:txBody>
          <a:bodyPr/>
          <a:lstStyle/>
          <a:p>
            <a:r>
              <a:rPr lang="en-US" dirty="0"/>
              <a:t>Unnikrishnan G and Prasad Hariharan, SAP</a:t>
            </a:r>
          </a:p>
          <a:p>
            <a:pPr lvl="0"/>
            <a:r>
              <a:rPr lang="en-US" dirty="0"/>
              <a:t>August, 2019</a:t>
            </a:r>
          </a:p>
        </p:txBody>
      </p:sp>
      <p:sp>
        <p:nvSpPr>
          <p:cNvPr id="7" name="Title"/>
          <p:cNvSpPr>
            <a:spLocks noGrp="1"/>
          </p:cNvSpPr>
          <p:nvPr>
            <p:ph type="title"/>
          </p:nvPr>
        </p:nvSpPr>
        <p:spPr bwMode="invGray"/>
        <p:txBody>
          <a:bodyPr/>
          <a:lstStyle/>
          <a:p>
            <a:r>
              <a:rPr lang="en-US" dirty="0"/>
              <a:t>SAP Enable Now Web Assistant content strategy	</a:t>
            </a:r>
            <a:br>
              <a:rPr lang="en-US" dirty="0"/>
            </a:br>
            <a:endParaRPr lang="de-DE" dirty="0">
              <a:solidFill>
                <a:schemeClr val="accent1"/>
              </a:solidFill>
            </a:endParaRPr>
          </a:p>
        </p:txBody>
      </p:sp>
      <p:sp>
        <p:nvSpPr>
          <p:cNvPr id="3" name="Picture Placeholder 2">
            <a:extLst>
              <a:ext uri="{FF2B5EF4-FFF2-40B4-BE49-F238E27FC236}">
                <a16:creationId xmlns:a16="http://schemas.microsoft.com/office/drawing/2014/main" id="{506F9A57-B4E8-4BCA-A20B-FED37BD60EFD}"/>
              </a:ext>
            </a:extLst>
          </p:cNvPr>
          <p:cNvSpPr>
            <a:spLocks noGrp="1"/>
          </p:cNvSpPr>
          <p:nvPr>
            <p:ph type="pic" sz="quarter" idx="12"/>
          </p:nvPr>
        </p:nvSpPr>
        <p:spPr/>
      </p:sp>
      <p:pic>
        <p:nvPicPr>
          <p:cNvPr id="8" name="Title Image Placeholder">
            <a:extLst>
              <a:ext uri="{FF2B5EF4-FFF2-40B4-BE49-F238E27FC236}">
                <a16:creationId xmlns:a16="http://schemas.microsoft.com/office/drawing/2014/main" id="{27FA2AB0-F7E8-44FF-8BCF-14A23B01A5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1" r="61"/>
          <a:stretch/>
        </p:blipFill>
        <p:spPr bwMode="gray">
          <a:xfrm>
            <a:off x="-14958" y="4041"/>
            <a:ext cx="12193200" cy="3430006"/>
          </a:xfrm>
          <a:prstGeom prst="rect">
            <a:avLst/>
          </a:prstGeom>
          <a:noFill/>
        </p:spPr>
      </p:pic>
    </p:spTree>
    <p:extLst>
      <p:ext uri="{BB962C8B-B14F-4D97-AF65-F5344CB8AC3E}">
        <p14:creationId xmlns:p14="http://schemas.microsoft.com/office/powerpoint/2010/main" val="18192059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33AA4F-9CE4-470A-BFFF-82192EAF4F05}"/>
              </a:ext>
            </a:extLst>
          </p:cNvPr>
          <p:cNvSpPr>
            <a:spLocks noGrp="1"/>
          </p:cNvSpPr>
          <p:nvPr>
            <p:ph type="body" sz="quarter" idx="10"/>
          </p:nvPr>
        </p:nvSpPr>
        <p:spPr>
          <a:xfrm>
            <a:off x="503999" y="1391055"/>
            <a:ext cx="11186477" cy="4944945"/>
          </a:xfrm>
        </p:spPr>
        <p:txBody>
          <a:bodyPr vert="horz" lIns="0" tIns="0" rIns="0" bIns="0" rtlCol="0" anchor="t">
            <a:normAutofit/>
          </a:bodyPr>
          <a:lstStyle/>
          <a:p>
            <a:pPr marL="342900" indent="-342900">
              <a:buFont typeface="Arial" panose="020B0604020202020204" pitchFamily="34" charset="0"/>
              <a:buChar char="•"/>
            </a:pPr>
            <a:r>
              <a:rPr lang="en-US" dirty="0"/>
              <a:t>Developing in-app content for a solution for the first time.</a:t>
            </a:r>
          </a:p>
          <a:p>
            <a:pPr marL="701675" lvl="2" indent="-342900">
              <a:buFont typeface="Arial" panose="020B0604020202020204" pitchFamily="34" charset="0"/>
              <a:buChar char="•"/>
            </a:pPr>
            <a:r>
              <a:rPr lang="en-US" dirty="0"/>
              <a:t>Which UI elements to document?</a:t>
            </a:r>
          </a:p>
          <a:p>
            <a:pPr marL="701675" lvl="2" indent="-342900">
              <a:buFont typeface="Arial" panose="020B0604020202020204" pitchFamily="34" charset="0"/>
              <a:buChar char="•"/>
            </a:pPr>
            <a:r>
              <a:rPr lang="en-US" dirty="0"/>
              <a:t>How many call drivers need to be documented?</a:t>
            </a:r>
          </a:p>
          <a:p>
            <a:pPr marL="701675" lvl="2" indent="-342900">
              <a:buFont typeface="Arial" panose="020B0604020202020204" pitchFamily="34" charset="0"/>
              <a:buChar char="•"/>
            </a:pPr>
            <a:r>
              <a:rPr lang="en-US" dirty="0"/>
              <a:t>What workflows should be captured?</a:t>
            </a:r>
          </a:p>
          <a:p>
            <a:pPr marL="701675" lvl="2" indent="-342900">
              <a:buFont typeface="Arial" panose="020B0604020202020204" pitchFamily="34" charset="0"/>
              <a:buChar char="•"/>
            </a:pPr>
            <a:r>
              <a:rPr lang="en-US" dirty="0"/>
              <a:t>How the in-app content will co-exist with the other forms of help?</a:t>
            </a:r>
          </a:p>
          <a:p>
            <a:pPr marL="342900" indent="-342900">
              <a:buFont typeface="Arial" panose="020B0604020202020204" pitchFamily="34" charset="0"/>
              <a:buChar char="•"/>
            </a:pPr>
            <a:r>
              <a:rPr lang="en-US" dirty="0"/>
              <a:t>Developing in-app content for new features – aligned with the SAP Ariba feature doc strategy.</a:t>
            </a:r>
          </a:p>
          <a:p>
            <a:pPr marL="701675" lvl="2" indent="-342900">
              <a:buFont typeface="Arial" panose="020B0604020202020204" pitchFamily="34" charset="0"/>
              <a:buChar char="•"/>
            </a:pPr>
            <a:r>
              <a:rPr lang="en-US" dirty="0"/>
              <a:t>Document only the new UI elements</a:t>
            </a:r>
          </a:p>
          <a:p>
            <a:pPr marL="701675" lvl="2" indent="-342900">
              <a:buFont typeface="Arial" panose="020B0604020202020204" pitchFamily="34" charset="0"/>
              <a:buChar char="•"/>
            </a:pPr>
            <a:r>
              <a:rPr lang="en-US" dirty="0"/>
              <a:t>Document only the new workflows</a:t>
            </a:r>
          </a:p>
          <a:p>
            <a:pPr marL="701675" lvl="2" indent="-342900">
              <a:buFont typeface="Arial" panose="020B0604020202020204" pitchFamily="34" charset="0"/>
              <a:buChar char="•"/>
            </a:pPr>
            <a:r>
              <a:rPr lang="en-US" dirty="0"/>
              <a:t>Relevant call drivers and FAQs</a:t>
            </a:r>
            <a:endParaRPr lang="en-US" dirty="0">
              <a:cs typeface="Arial"/>
            </a:endParaRPr>
          </a:p>
          <a:p>
            <a:pPr marL="701675" lvl="2" indent="-342900">
              <a:buFont typeface="Arial" panose="020B0604020202020204" pitchFamily="34" charset="0"/>
              <a:buChar char="•"/>
            </a:pPr>
            <a:r>
              <a:rPr lang="en-US" dirty="0"/>
              <a:t>A comprehensive doc strategy (in-app content is the lead-in help with standard documentation)</a:t>
            </a:r>
          </a:p>
          <a:p>
            <a:pPr marL="701675" lvl="2" indent="-342900">
              <a:buFont typeface="Arial" panose="020B0604020202020204" pitchFamily="34" charset="0"/>
              <a:buChar char="•"/>
            </a:pPr>
            <a:r>
              <a:rPr lang="en-US" dirty="0">
                <a:ea typeface="+mn-lt"/>
                <a:cs typeface="+mn-lt"/>
              </a:rPr>
              <a:t>SME contributed tutorials</a:t>
            </a:r>
            <a:endParaRPr lang="en-US" dirty="0"/>
          </a:p>
          <a:p>
            <a:pPr marL="701675" lvl="2" indent="-342900">
              <a:buClr>
                <a:srgbClr val="000000"/>
              </a:buClr>
              <a:buFont typeface="Arial" panose="020B0604020202020204" pitchFamily="34" charset="0"/>
              <a:buChar char="•"/>
            </a:pPr>
            <a:endParaRPr lang="en-US" dirty="0">
              <a:cs typeface="Arial"/>
            </a:endParaRPr>
          </a:p>
          <a:p>
            <a:pPr marL="342900" indent="-342900">
              <a:buFont typeface="Arial" panose="020B0604020202020204" pitchFamily="34" charset="0"/>
              <a:buChar char="•"/>
            </a:pPr>
            <a:endParaRPr lang="en-US" dirty="0">
              <a:cs typeface="Arial"/>
            </a:endParaRPr>
          </a:p>
        </p:txBody>
      </p:sp>
      <p:sp>
        <p:nvSpPr>
          <p:cNvPr id="3" name="Title 2">
            <a:extLst>
              <a:ext uri="{FF2B5EF4-FFF2-40B4-BE49-F238E27FC236}">
                <a16:creationId xmlns:a16="http://schemas.microsoft.com/office/drawing/2014/main" id="{24C86E60-96ED-44AC-9125-81D278F41927}"/>
              </a:ext>
            </a:extLst>
          </p:cNvPr>
          <p:cNvSpPr>
            <a:spLocks noGrp="1"/>
          </p:cNvSpPr>
          <p:nvPr>
            <p:ph type="title"/>
          </p:nvPr>
        </p:nvSpPr>
        <p:spPr/>
        <p:txBody>
          <a:bodyPr/>
          <a:lstStyle/>
          <a:p>
            <a:r>
              <a:rPr lang="en-US" dirty="0"/>
              <a:t>Contextual help content strategy</a:t>
            </a:r>
          </a:p>
        </p:txBody>
      </p:sp>
    </p:spTree>
    <p:extLst>
      <p:ext uri="{BB962C8B-B14F-4D97-AF65-F5344CB8AC3E}">
        <p14:creationId xmlns:p14="http://schemas.microsoft.com/office/powerpoint/2010/main" val="119055169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16FA5E-F61C-4F07-8410-B1CC2EB79386}"/>
              </a:ext>
            </a:extLst>
          </p:cNvPr>
          <p:cNvSpPr>
            <a:spLocks noGrp="1"/>
          </p:cNvSpPr>
          <p:nvPr>
            <p:ph type="title"/>
          </p:nvPr>
        </p:nvSpPr>
        <p:spPr/>
        <p:txBody>
          <a:bodyPr/>
          <a:lstStyle/>
          <a:p>
            <a:r>
              <a:rPr lang="en-US" dirty="0"/>
              <a:t>Supplier Experience – launch in-app help</a:t>
            </a:r>
          </a:p>
        </p:txBody>
      </p:sp>
      <p:grpSp>
        <p:nvGrpSpPr>
          <p:cNvPr id="5" name="Group 4">
            <a:extLst>
              <a:ext uri="{FF2B5EF4-FFF2-40B4-BE49-F238E27FC236}">
                <a16:creationId xmlns:a16="http://schemas.microsoft.com/office/drawing/2014/main" id="{9742F99C-F4E6-416D-B69D-89F4E3CF7E02}"/>
              </a:ext>
            </a:extLst>
          </p:cNvPr>
          <p:cNvGrpSpPr/>
          <p:nvPr/>
        </p:nvGrpSpPr>
        <p:grpSpPr>
          <a:xfrm>
            <a:off x="639557" y="1744429"/>
            <a:ext cx="11128052" cy="4012904"/>
            <a:chOff x="639557" y="1744429"/>
            <a:chExt cx="11128052" cy="4012904"/>
          </a:xfrm>
        </p:grpSpPr>
        <p:pic>
          <p:nvPicPr>
            <p:cNvPr id="4" name="Picture 3">
              <a:extLst>
                <a:ext uri="{FF2B5EF4-FFF2-40B4-BE49-F238E27FC236}">
                  <a16:creationId xmlns:a16="http://schemas.microsoft.com/office/drawing/2014/main" id="{3E7DB2C2-B06D-4160-9968-18B6E128A57C}"/>
                </a:ext>
              </a:extLst>
            </p:cNvPr>
            <p:cNvPicPr>
              <a:picLocks noChangeAspect="1"/>
            </p:cNvPicPr>
            <p:nvPr/>
          </p:nvPicPr>
          <p:blipFill>
            <a:blip r:embed="rId3"/>
            <a:stretch>
              <a:fillRect/>
            </a:stretch>
          </p:blipFill>
          <p:spPr>
            <a:xfrm>
              <a:off x="639557" y="1744429"/>
              <a:ext cx="11128052" cy="4012904"/>
            </a:xfrm>
            <a:prstGeom prst="rect">
              <a:avLst/>
            </a:prstGeom>
          </p:spPr>
        </p:pic>
        <p:sp>
          <p:nvSpPr>
            <p:cNvPr id="8" name="TextBox 7">
              <a:extLst>
                <a:ext uri="{FF2B5EF4-FFF2-40B4-BE49-F238E27FC236}">
                  <a16:creationId xmlns:a16="http://schemas.microsoft.com/office/drawing/2014/main" id="{F0419E5D-BAE3-4DEF-AB6B-999F80B513AE}"/>
                </a:ext>
              </a:extLst>
            </p:cNvPr>
            <p:cNvSpPr txBox="1"/>
            <p:nvPr/>
          </p:nvSpPr>
          <p:spPr>
            <a:xfrm flipH="1">
              <a:off x="9319467" y="2603585"/>
              <a:ext cx="2448142" cy="96949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400" b="1" kern="0" dirty="0">
                  <a:solidFill>
                    <a:srgbClr val="FF0000"/>
                  </a:solidFill>
                  <a:ea typeface="Arial Unicode MS" pitchFamily="34" charset="-128"/>
                  <a:cs typeface="Arial Unicode MS" pitchFamily="34" charset="-128"/>
                </a:rPr>
                <a:t>Click the question mark icon to display the Enable Now carousel</a:t>
              </a:r>
            </a:p>
            <a:p>
              <a:pPr fontAlgn="base">
                <a:spcBef>
                  <a:spcPct val="50000"/>
                </a:spcBef>
                <a:spcAft>
                  <a:spcPct val="0"/>
                </a:spcAft>
                <a:buClr>
                  <a:srgbClr val="F0AB00"/>
                </a:buClr>
                <a:buSzPct val="80000"/>
              </a:pPr>
              <a:endParaRPr lang="en-US" sz="1400" b="1" kern="0" dirty="0">
                <a:ea typeface="Arial Unicode MS" pitchFamily="34" charset="-128"/>
                <a:cs typeface="Arial Unicode MS" pitchFamily="34" charset="-128"/>
              </a:endParaRPr>
            </a:p>
          </p:txBody>
        </p:sp>
      </p:grpSp>
    </p:spTree>
    <p:extLst>
      <p:ext uri="{BB962C8B-B14F-4D97-AF65-F5344CB8AC3E}">
        <p14:creationId xmlns:p14="http://schemas.microsoft.com/office/powerpoint/2010/main" val="413332181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1F6E04-3DEE-499F-B82C-603C7535196E}"/>
              </a:ext>
            </a:extLst>
          </p:cNvPr>
          <p:cNvSpPr>
            <a:spLocks noGrp="1"/>
          </p:cNvSpPr>
          <p:nvPr>
            <p:ph type="body" sz="quarter" idx="10"/>
          </p:nvPr>
        </p:nvSpPr>
        <p:spPr>
          <a:xfrm>
            <a:off x="504000" y="1031132"/>
            <a:ext cx="11185200" cy="5304868"/>
          </a:xfrm>
        </p:spPr>
        <p:txBody>
          <a:bodyPr/>
          <a:lstStyle/>
          <a:p>
            <a:br>
              <a:rPr lang="en-US" dirty="0"/>
            </a:br>
            <a:endParaRPr lang="en-US" dirty="0"/>
          </a:p>
        </p:txBody>
      </p:sp>
      <p:sp>
        <p:nvSpPr>
          <p:cNvPr id="3" name="Title 2">
            <a:extLst>
              <a:ext uri="{FF2B5EF4-FFF2-40B4-BE49-F238E27FC236}">
                <a16:creationId xmlns:a16="http://schemas.microsoft.com/office/drawing/2014/main" id="{F237BC12-A720-4A16-86D8-71F5CD9E4BE0}"/>
              </a:ext>
            </a:extLst>
          </p:cNvPr>
          <p:cNvSpPr>
            <a:spLocks noGrp="1"/>
          </p:cNvSpPr>
          <p:nvPr>
            <p:ph type="title"/>
          </p:nvPr>
        </p:nvSpPr>
        <p:spPr/>
        <p:txBody>
          <a:bodyPr/>
          <a:lstStyle/>
          <a:p>
            <a:r>
              <a:rPr lang="en-US" dirty="0"/>
              <a:t>Supplier Experience – carousel</a:t>
            </a:r>
          </a:p>
        </p:txBody>
      </p:sp>
      <p:pic>
        <p:nvPicPr>
          <p:cNvPr id="5" name="Picture 4">
            <a:extLst>
              <a:ext uri="{FF2B5EF4-FFF2-40B4-BE49-F238E27FC236}">
                <a16:creationId xmlns:a16="http://schemas.microsoft.com/office/drawing/2014/main" id="{CDC4597C-FEE2-4BE4-A13F-EDC76525EDF7}"/>
              </a:ext>
            </a:extLst>
          </p:cNvPr>
          <p:cNvPicPr>
            <a:picLocks noChangeAspect="1"/>
          </p:cNvPicPr>
          <p:nvPr/>
        </p:nvPicPr>
        <p:blipFill>
          <a:blip r:embed="rId3"/>
          <a:stretch>
            <a:fillRect/>
          </a:stretch>
        </p:blipFill>
        <p:spPr>
          <a:xfrm>
            <a:off x="426179" y="1024120"/>
            <a:ext cx="12195175" cy="5388248"/>
          </a:xfrm>
          <a:prstGeom prst="rect">
            <a:avLst/>
          </a:prstGeom>
        </p:spPr>
      </p:pic>
      <p:sp>
        <p:nvSpPr>
          <p:cNvPr id="6" name="Arrow: Right 5">
            <a:extLst>
              <a:ext uri="{FF2B5EF4-FFF2-40B4-BE49-F238E27FC236}">
                <a16:creationId xmlns:a16="http://schemas.microsoft.com/office/drawing/2014/main" id="{03FD8269-D354-4ECD-8EF8-AA2737015DFE}"/>
              </a:ext>
            </a:extLst>
          </p:cNvPr>
          <p:cNvSpPr/>
          <p:nvPr/>
        </p:nvSpPr>
        <p:spPr bwMode="gray">
          <a:xfrm>
            <a:off x="9717934" y="1994181"/>
            <a:ext cx="369651" cy="194553"/>
          </a:xfrm>
          <a:prstGeom prst="rightArrow">
            <a:avLst/>
          </a:prstGeom>
          <a:no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highlight>
                <a:srgbClr val="FFFF00"/>
              </a:highlight>
              <a:uLnTx/>
              <a:uFillTx/>
              <a:ea typeface="Arial Unicode MS" pitchFamily="34" charset="-128"/>
              <a:cs typeface="Arial Unicode MS" pitchFamily="34" charset="-128"/>
            </a:endParaRPr>
          </a:p>
        </p:txBody>
      </p:sp>
      <p:sp>
        <p:nvSpPr>
          <p:cNvPr id="7" name="TextBox 6">
            <a:extLst>
              <a:ext uri="{FF2B5EF4-FFF2-40B4-BE49-F238E27FC236}">
                <a16:creationId xmlns:a16="http://schemas.microsoft.com/office/drawing/2014/main" id="{930176A7-9AF7-4213-955C-2DB3C9A7D633}"/>
              </a:ext>
            </a:extLst>
          </p:cNvPr>
          <p:cNvSpPr txBox="1"/>
          <p:nvPr/>
        </p:nvSpPr>
        <p:spPr>
          <a:xfrm>
            <a:off x="8560340" y="1838529"/>
            <a:ext cx="1157593" cy="553998"/>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200" b="1" kern="0" dirty="0">
                <a:solidFill>
                  <a:srgbClr val="C00000"/>
                </a:solidFill>
                <a:ea typeface="Arial Unicode MS" pitchFamily="34" charset="-128"/>
                <a:cs typeface="Arial Unicode MS" pitchFamily="34" charset="-128"/>
              </a:rPr>
              <a:t>Web assistant Help in the carousel</a:t>
            </a:r>
          </a:p>
        </p:txBody>
      </p:sp>
      <p:sp>
        <p:nvSpPr>
          <p:cNvPr id="8" name="Arrow: Right 7">
            <a:extLst>
              <a:ext uri="{FF2B5EF4-FFF2-40B4-BE49-F238E27FC236}">
                <a16:creationId xmlns:a16="http://schemas.microsoft.com/office/drawing/2014/main" id="{0FECCD9D-8DA5-47AF-AA98-83DF158421E2}"/>
              </a:ext>
            </a:extLst>
          </p:cNvPr>
          <p:cNvSpPr/>
          <p:nvPr/>
        </p:nvSpPr>
        <p:spPr bwMode="gray">
          <a:xfrm>
            <a:off x="9909246" y="1387822"/>
            <a:ext cx="369651" cy="194553"/>
          </a:xfrm>
          <a:prstGeom prst="rightArrow">
            <a:avLst/>
          </a:prstGeom>
          <a:no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4F55AE82-B442-4F0D-A7AC-7A31CE1B295E}"/>
              </a:ext>
            </a:extLst>
          </p:cNvPr>
          <p:cNvSpPr/>
          <p:nvPr/>
        </p:nvSpPr>
        <p:spPr>
          <a:xfrm>
            <a:off x="8739307" y="1330447"/>
            <a:ext cx="1247457" cy="307777"/>
          </a:xfrm>
          <a:prstGeom prst="rect">
            <a:avLst/>
          </a:prstGeom>
        </p:spPr>
        <p:txBody>
          <a:bodyPr wrap="none">
            <a:spAutoFit/>
          </a:bodyPr>
          <a:lstStyle/>
          <a:p>
            <a:pPr fontAlgn="base">
              <a:spcBef>
                <a:spcPct val="50000"/>
              </a:spcBef>
              <a:spcAft>
                <a:spcPct val="0"/>
              </a:spcAft>
              <a:buClr>
                <a:srgbClr val="F0AB00"/>
              </a:buClr>
              <a:buSzPct val="80000"/>
            </a:pPr>
            <a:r>
              <a:rPr lang="en-US" sz="1400" b="1" kern="0" dirty="0">
                <a:solidFill>
                  <a:srgbClr val="C00000"/>
                </a:solidFill>
                <a:ea typeface="Arial Unicode MS" pitchFamily="34" charset="-128"/>
                <a:cs typeface="Arial Unicode MS" pitchFamily="34" charset="-128"/>
              </a:rPr>
              <a:t>Guided Tour</a:t>
            </a:r>
          </a:p>
        </p:txBody>
      </p:sp>
      <p:sp>
        <p:nvSpPr>
          <p:cNvPr id="11" name="Arrow: Right 10">
            <a:extLst>
              <a:ext uri="{FF2B5EF4-FFF2-40B4-BE49-F238E27FC236}">
                <a16:creationId xmlns:a16="http://schemas.microsoft.com/office/drawing/2014/main" id="{3C1D7E83-061C-47EA-A77A-4BF509B46AFD}"/>
              </a:ext>
            </a:extLst>
          </p:cNvPr>
          <p:cNvSpPr/>
          <p:nvPr/>
        </p:nvSpPr>
        <p:spPr bwMode="gray">
          <a:xfrm>
            <a:off x="9935185" y="5567488"/>
            <a:ext cx="369651" cy="194553"/>
          </a:xfrm>
          <a:prstGeom prst="rightArrow">
            <a:avLst/>
          </a:prstGeom>
          <a:no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2" name="Rectangle 11">
            <a:extLst>
              <a:ext uri="{FF2B5EF4-FFF2-40B4-BE49-F238E27FC236}">
                <a16:creationId xmlns:a16="http://schemas.microsoft.com/office/drawing/2014/main" id="{D0E967FA-DF94-46E3-BC26-99992D82AD85}"/>
              </a:ext>
            </a:extLst>
          </p:cNvPr>
          <p:cNvSpPr/>
          <p:nvPr/>
        </p:nvSpPr>
        <p:spPr>
          <a:xfrm>
            <a:off x="8720770" y="5493898"/>
            <a:ext cx="1287532" cy="307777"/>
          </a:xfrm>
          <a:prstGeom prst="rect">
            <a:avLst/>
          </a:prstGeom>
        </p:spPr>
        <p:txBody>
          <a:bodyPr wrap="none">
            <a:spAutoFit/>
          </a:bodyPr>
          <a:lstStyle/>
          <a:p>
            <a:pPr fontAlgn="base">
              <a:spcBef>
                <a:spcPct val="50000"/>
              </a:spcBef>
              <a:spcAft>
                <a:spcPct val="0"/>
              </a:spcAft>
              <a:buClr>
                <a:srgbClr val="F0AB00"/>
              </a:buClr>
              <a:buSzPct val="80000"/>
            </a:pPr>
            <a:r>
              <a:rPr lang="en-US" sz="1400" b="1" kern="0" dirty="0">
                <a:solidFill>
                  <a:srgbClr val="C00000"/>
                </a:solidFill>
                <a:ea typeface="Arial Unicode MS" pitchFamily="34" charset="-128"/>
                <a:cs typeface="Arial Unicode MS" pitchFamily="34" charset="-128"/>
              </a:rPr>
              <a:t>Context Help</a:t>
            </a:r>
          </a:p>
        </p:txBody>
      </p:sp>
      <p:pic>
        <p:nvPicPr>
          <p:cNvPr id="13" name="Picture 12">
            <a:extLst>
              <a:ext uri="{FF2B5EF4-FFF2-40B4-BE49-F238E27FC236}">
                <a16:creationId xmlns:a16="http://schemas.microsoft.com/office/drawing/2014/main" id="{39A9668F-716A-46C9-97E7-47A817DA5A0B}"/>
              </a:ext>
            </a:extLst>
          </p:cNvPr>
          <p:cNvPicPr>
            <a:picLocks noChangeAspect="1"/>
          </p:cNvPicPr>
          <p:nvPr/>
        </p:nvPicPr>
        <p:blipFill>
          <a:blip r:embed="rId4"/>
          <a:stretch>
            <a:fillRect/>
          </a:stretch>
        </p:blipFill>
        <p:spPr>
          <a:xfrm>
            <a:off x="2745327" y="1004666"/>
            <a:ext cx="3876675" cy="2343150"/>
          </a:xfrm>
          <a:prstGeom prst="rect">
            <a:avLst/>
          </a:prstGeom>
        </p:spPr>
      </p:pic>
      <p:sp>
        <p:nvSpPr>
          <p:cNvPr id="14" name="Arrow: Up 13">
            <a:extLst>
              <a:ext uri="{FF2B5EF4-FFF2-40B4-BE49-F238E27FC236}">
                <a16:creationId xmlns:a16="http://schemas.microsoft.com/office/drawing/2014/main" id="{6D434369-6BA1-4466-A2C3-997BF7542287}"/>
              </a:ext>
            </a:extLst>
          </p:cNvPr>
          <p:cNvSpPr/>
          <p:nvPr/>
        </p:nvSpPr>
        <p:spPr bwMode="gray">
          <a:xfrm>
            <a:off x="5466945" y="3354828"/>
            <a:ext cx="272373" cy="458415"/>
          </a:xfrm>
          <a:prstGeom prst="upArrow">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1561450D-9115-4920-A2D1-DB0F40DF0BAF}"/>
              </a:ext>
            </a:extLst>
          </p:cNvPr>
          <p:cNvSpPr/>
          <p:nvPr/>
        </p:nvSpPr>
        <p:spPr>
          <a:xfrm>
            <a:off x="4492072" y="3869375"/>
            <a:ext cx="2199641" cy="523220"/>
          </a:xfrm>
          <a:prstGeom prst="rect">
            <a:avLst/>
          </a:prstGeom>
        </p:spPr>
        <p:txBody>
          <a:bodyPr wrap="square">
            <a:spAutoFit/>
          </a:bodyPr>
          <a:lstStyle/>
          <a:p>
            <a:pPr fontAlgn="base">
              <a:spcBef>
                <a:spcPct val="50000"/>
              </a:spcBef>
              <a:spcAft>
                <a:spcPct val="0"/>
              </a:spcAft>
              <a:buClr>
                <a:srgbClr val="F0AB00"/>
              </a:buClr>
              <a:buSzPct val="80000"/>
            </a:pPr>
            <a:r>
              <a:rPr lang="en-US" sz="1400" b="1" kern="0" dirty="0">
                <a:ea typeface="Arial Unicode MS" pitchFamily="34" charset="-128"/>
                <a:cs typeface="Arial Unicode MS" pitchFamily="34" charset="-128"/>
              </a:rPr>
              <a:t>Context Help in a hotspot</a:t>
            </a:r>
          </a:p>
        </p:txBody>
      </p:sp>
      <p:sp>
        <p:nvSpPr>
          <p:cNvPr id="4" name="Rectangle 3">
            <a:extLst>
              <a:ext uri="{FF2B5EF4-FFF2-40B4-BE49-F238E27FC236}">
                <a16:creationId xmlns:a16="http://schemas.microsoft.com/office/drawing/2014/main" id="{CE9F218B-642D-4B18-8263-A658FA20FEFB}"/>
              </a:ext>
            </a:extLst>
          </p:cNvPr>
          <p:cNvSpPr/>
          <p:nvPr/>
        </p:nvSpPr>
        <p:spPr>
          <a:xfrm>
            <a:off x="8654723" y="6099998"/>
            <a:ext cx="939681" cy="307777"/>
          </a:xfrm>
          <a:prstGeom prst="rect">
            <a:avLst/>
          </a:prstGeom>
        </p:spPr>
        <p:txBody>
          <a:bodyPr wrap="none">
            <a:spAutoFit/>
          </a:bodyPr>
          <a:lstStyle/>
          <a:p>
            <a:pPr fontAlgn="base">
              <a:spcBef>
                <a:spcPct val="50000"/>
              </a:spcBef>
              <a:spcAft>
                <a:spcPct val="0"/>
              </a:spcAft>
              <a:buClr>
                <a:srgbClr val="F0AB00"/>
              </a:buClr>
              <a:buSzPct val="80000"/>
            </a:pPr>
            <a:r>
              <a:rPr lang="en-US" sz="1400" b="1" kern="0" dirty="0">
                <a:solidFill>
                  <a:srgbClr val="C00000"/>
                </a:solidFill>
                <a:ea typeface="Arial Unicode MS" pitchFamily="34" charset="-128"/>
                <a:cs typeface="Arial Unicode MS" pitchFamily="34" charset="-128"/>
              </a:rPr>
              <a:t>Tutorials</a:t>
            </a:r>
          </a:p>
        </p:txBody>
      </p:sp>
      <p:sp>
        <p:nvSpPr>
          <p:cNvPr id="16" name="Arrow: Right 15">
            <a:extLst>
              <a:ext uri="{FF2B5EF4-FFF2-40B4-BE49-F238E27FC236}">
                <a16:creationId xmlns:a16="http://schemas.microsoft.com/office/drawing/2014/main" id="{C070C37C-D2B9-4164-BE8D-50FB31A33C5F}"/>
              </a:ext>
            </a:extLst>
          </p:cNvPr>
          <p:cNvSpPr/>
          <p:nvPr/>
        </p:nvSpPr>
        <p:spPr bwMode="gray">
          <a:xfrm>
            <a:off x="9543767" y="6168085"/>
            <a:ext cx="369651" cy="194553"/>
          </a:xfrm>
          <a:prstGeom prst="rightArrow">
            <a:avLst/>
          </a:prstGeom>
          <a:noFill/>
          <a:ln w="25400" algn="ctr">
            <a:solidFill>
              <a:srgbClr val="C0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541121534"/>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4BE113-5FE6-46FB-81FE-2372B13BC08B}"/>
              </a:ext>
            </a:extLst>
          </p:cNvPr>
          <p:cNvSpPr>
            <a:spLocks noGrp="1"/>
          </p:cNvSpPr>
          <p:nvPr>
            <p:ph type="body" sz="quarter" idx="10"/>
          </p:nvPr>
        </p:nvSpPr>
        <p:spPr>
          <a:xfrm>
            <a:off x="457344" y="1175657"/>
            <a:ext cx="11737831" cy="5160343"/>
          </a:xfrm>
        </p:spPr>
        <p:txBody>
          <a:bodyPr/>
          <a:lstStyle/>
          <a:p>
            <a:endParaRPr lang="en-US" b="1" dirty="0"/>
          </a:p>
          <a:p>
            <a:endParaRPr lang="en-US" b="1" dirty="0"/>
          </a:p>
        </p:txBody>
      </p:sp>
      <p:sp>
        <p:nvSpPr>
          <p:cNvPr id="3" name="Title 2">
            <a:extLst>
              <a:ext uri="{FF2B5EF4-FFF2-40B4-BE49-F238E27FC236}">
                <a16:creationId xmlns:a16="http://schemas.microsoft.com/office/drawing/2014/main" id="{B158845F-C776-41C8-9E13-9B368B40B473}"/>
              </a:ext>
            </a:extLst>
          </p:cNvPr>
          <p:cNvSpPr>
            <a:spLocks noGrp="1"/>
          </p:cNvSpPr>
          <p:nvPr>
            <p:ph type="title"/>
          </p:nvPr>
        </p:nvSpPr>
        <p:spPr/>
        <p:txBody>
          <a:bodyPr/>
          <a:lstStyle/>
          <a:p>
            <a:r>
              <a:rPr lang="en-US" dirty="0"/>
              <a:t>SAP Enable Now Web Assistant help carousel</a:t>
            </a:r>
          </a:p>
        </p:txBody>
      </p:sp>
      <p:sp>
        <p:nvSpPr>
          <p:cNvPr id="4" name="TextBox 3">
            <a:extLst>
              <a:ext uri="{FF2B5EF4-FFF2-40B4-BE49-F238E27FC236}">
                <a16:creationId xmlns:a16="http://schemas.microsoft.com/office/drawing/2014/main" id="{F4B5B242-760C-43D1-8674-D2A42A954A07}"/>
              </a:ext>
            </a:extLst>
          </p:cNvPr>
          <p:cNvSpPr txBox="1"/>
          <p:nvPr/>
        </p:nvSpPr>
        <p:spPr>
          <a:xfrm>
            <a:off x="503999" y="1194318"/>
            <a:ext cx="3816220" cy="4431983"/>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rPr>
              <a:t>What’s New</a:t>
            </a:r>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rPr>
              <a:t>Guided Tours</a:t>
            </a:r>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rPr>
              <a:t>Frequently Asked Questions</a:t>
            </a:r>
            <a:endParaRPr lang="en-US" sz="12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rPr>
              <a:t>Learning</a:t>
            </a:r>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r>
              <a:rPr lang="en-US" sz="1800" b="1" kern="0" dirty="0">
                <a:ea typeface="Arial Unicode MS" pitchFamily="34" charset="-128"/>
                <a:cs typeface="Arial Unicode MS" pitchFamily="34" charset="-128"/>
              </a:rPr>
              <a:t>Support</a:t>
            </a:r>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6C9E4CA8-CD8F-4804-96BE-0F79374B9416}"/>
              </a:ext>
            </a:extLst>
          </p:cNvPr>
          <p:cNvSpPr/>
          <p:nvPr/>
        </p:nvSpPr>
        <p:spPr bwMode="gray">
          <a:xfrm>
            <a:off x="429208" y="1194318"/>
            <a:ext cx="3881535" cy="4293483"/>
          </a:xfrm>
          <a:prstGeom prst="rect">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92648AD0-EDD6-4710-BCB5-4891778EEA7D}"/>
              </a:ext>
            </a:extLst>
          </p:cNvPr>
          <p:cNvPicPr>
            <a:picLocks noChangeAspect="1"/>
          </p:cNvPicPr>
          <p:nvPr/>
        </p:nvPicPr>
        <p:blipFill>
          <a:blip r:embed="rId3"/>
          <a:stretch>
            <a:fillRect/>
          </a:stretch>
        </p:blipFill>
        <p:spPr>
          <a:xfrm>
            <a:off x="4494179" y="1194318"/>
            <a:ext cx="7700996" cy="4293483"/>
          </a:xfrm>
          <a:prstGeom prst="rect">
            <a:avLst/>
          </a:prstGeom>
        </p:spPr>
      </p:pic>
    </p:spTree>
    <p:extLst>
      <p:ext uri="{BB962C8B-B14F-4D97-AF65-F5344CB8AC3E}">
        <p14:creationId xmlns:p14="http://schemas.microsoft.com/office/powerpoint/2010/main" val="217294809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FBBDB8-E861-4AB8-B049-5250DBC7E741}"/>
              </a:ext>
            </a:extLst>
          </p:cNvPr>
          <p:cNvSpPr>
            <a:spLocks noGrp="1"/>
          </p:cNvSpPr>
          <p:nvPr>
            <p:ph type="body" sz="quarter" idx="10"/>
          </p:nvPr>
        </p:nvSpPr>
        <p:spPr>
          <a:xfrm>
            <a:off x="504000" y="1172527"/>
            <a:ext cx="11185200" cy="4716000"/>
          </a:xfrm>
        </p:spPr>
        <p:txBody>
          <a:bodyPr>
            <a:normAutofit/>
          </a:bodyPr>
          <a:lstStyle/>
          <a:p>
            <a:pPr marL="342900" indent="-342900">
              <a:buFont typeface="Arial" panose="020B0604020202020204" pitchFamily="34" charset="0"/>
              <a:buChar char="•"/>
            </a:pPr>
            <a:r>
              <a:rPr lang="en-US" dirty="0"/>
              <a:t>One project map per product.</a:t>
            </a:r>
          </a:p>
          <a:p>
            <a:pPr marL="342900" indent="-342900">
              <a:buFont typeface="Arial" panose="020B0604020202020204" pitchFamily="34" charset="0"/>
              <a:buChar char="•"/>
            </a:pPr>
            <a:r>
              <a:rPr lang="en-US" dirty="0"/>
              <a:t>Each in-app content element that’s visible on the screen needs a buildable map.</a:t>
            </a:r>
          </a:p>
          <a:p>
            <a:pPr marL="342900" indent="-342900">
              <a:buFont typeface="Arial" panose="020B0604020202020204" pitchFamily="34" charset="0"/>
              <a:buChar char="•"/>
            </a:pPr>
            <a:r>
              <a:rPr lang="en-US" dirty="0"/>
              <a:t>Guided Tour should have its own buildable map. (Same holds good for Learning journey and Tutorial if the content is derived from DITA CMS)</a:t>
            </a:r>
          </a:p>
          <a:p>
            <a:pPr marL="342900" indent="-342900">
              <a:buFont typeface="Arial" panose="020B0604020202020204" pitchFamily="34" charset="0"/>
              <a:buChar char="•"/>
            </a:pPr>
            <a:r>
              <a:rPr lang="en-US" dirty="0"/>
              <a:t>A help project can have content derived from DITA CMS and Enable Now.</a:t>
            </a:r>
          </a:p>
          <a:p>
            <a:pPr marL="342900" indent="-342900">
              <a:buFont typeface="Arial" panose="020B0604020202020204" pitchFamily="34" charset="0"/>
              <a:buChar char="•"/>
            </a:pPr>
            <a:r>
              <a:rPr lang="en-US" dirty="0"/>
              <a:t>In the design phase, engineering needs to plan to add a unique stable ID to every screen element that will have help content.</a:t>
            </a:r>
          </a:p>
          <a:p>
            <a:pPr marL="342900" indent="-342900">
              <a:buFont typeface="Arial" panose="020B0604020202020204" pitchFamily="34" charset="0"/>
              <a:buChar char="•"/>
            </a:pPr>
            <a:r>
              <a:rPr lang="en-US" dirty="0"/>
              <a:t>Content on the carousel does not show on the body of the hotspot – that’s a short description. </a:t>
            </a:r>
          </a:p>
        </p:txBody>
      </p:sp>
      <p:sp>
        <p:nvSpPr>
          <p:cNvPr id="3" name="Title 2">
            <a:extLst>
              <a:ext uri="{FF2B5EF4-FFF2-40B4-BE49-F238E27FC236}">
                <a16:creationId xmlns:a16="http://schemas.microsoft.com/office/drawing/2014/main" id="{DE16FA5E-F61C-4F07-8410-B1CC2EB79386}"/>
              </a:ext>
            </a:extLst>
          </p:cNvPr>
          <p:cNvSpPr>
            <a:spLocks noGrp="1"/>
          </p:cNvSpPr>
          <p:nvPr>
            <p:ph type="title"/>
          </p:nvPr>
        </p:nvSpPr>
        <p:spPr/>
        <p:txBody>
          <a:bodyPr/>
          <a:lstStyle/>
          <a:p>
            <a:r>
              <a:rPr lang="en-US" dirty="0"/>
              <a:t>Leveraging DITA CMS content for Web Assistant</a:t>
            </a:r>
          </a:p>
        </p:txBody>
      </p:sp>
    </p:spTree>
    <p:extLst>
      <p:ext uri="{BB962C8B-B14F-4D97-AF65-F5344CB8AC3E}">
        <p14:creationId xmlns:p14="http://schemas.microsoft.com/office/powerpoint/2010/main" val="123977971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504001" y="334667"/>
            <a:ext cx="11186476" cy="738664"/>
          </a:xfrm>
        </p:spPr>
        <p:txBody>
          <a:bodyPr/>
          <a:lstStyle/>
          <a:p>
            <a:r>
              <a:rPr lang="en-US" dirty="0"/>
              <a:t>Sample SAP Ariba project: Product Sourcing </a:t>
            </a:r>
            <a:br>
              <a:rPr lang="en-US" dirty="0"/>
            </a:br>
            <a:r>
              <a:rPr lang="en-US" b="0" dirty="0"/>
              <a:t>The main page. Very few elements on each page.</a:t>
            </a:r>
          </a:p>
        </p:txBody>
      </p:sp>
      <p:pic>
        <p:nvPicPr>
          <p:cNvPr id="6" name="Picture 5">
            <a:extLst>
              <a:ext uri="{FF2B5EF4-FFF2-40B4-BE49-F238E27FC236}">
                <a16:creationId xmlns:a16="http://schemas.microsoft.com/office/drawing/2014/main" id="{AC4A3B66-257B-445C-B916-014CC11310CA}"/>
              </a:ext>
            </a:extLst>
          </p:cNvPr>
          <p:cNvPicPr>
            <a:picLocks noChangeAspect="1"/>
          </p:cNvPicPr>
          <p:nvPr/>
        </p:nvPicPr>
        <p:blipFill>
          <a:blip r:embed="rId3"/>
          <a:stretch>
            <a:fillRect/>
          </a:stretch>
        </p:blipFill>
        <p:spPr>
          <a:xfrm>
            <a:off x="642858" y="1256000"/>
            <a:ext cx="11047619" cy="4600000"/>
          </a:xfrm>
          <a:prstGeom prst="rect">
            <a:avLst/>
          </a:prstGeom>
        </p:spPr>
      </p:pic>
    </p:spTree>
    <p:extLst>
      <p:ext uri="{BB962C8B-B14F-4D97-AF65-F5344CB8AC3E}">
        <p14:creationId xmlns:p14="http://schemas.microsoft.com/office/powerpoint/2010/main" val="170812589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SAP Ariba project: The advanced search page</a:t>
            </a:r>
          </a:p>
        </p:txBody>
      </p:sp>
      <p:pic>
        <p:nvPicPr>
          <p:cNvPr id="2" name="Picture 1">
            <a:extLst>
              <a:ext uri="{FF2B5EF4-FFF2-40B4-BE49-F238E27FC236}">
                <a16:creationId xmlns:a16="http://schemas.microsoft.com/office/drawing/2014/main" id="{489A2031-A150-4012-811B-1C771099B990}"/>
              </a:ext>
            </a:extLst>
          </p:cNvPr>
          <p:cNvPicPr>
            <a:picLocks noChangeAspect="1"/>
          </p:cNvPicPr>
          <p:nvPr/>
        </p:nvPicPr>
        <p:blipFill>
          <a:blip r:embed="rId3"/>
          <a:stretch>
            <a:fillRect/>
          </a:stretch>
        </p:blipFill>
        <p:spPr>
          <a:xfrm>
            <a:off x="802349" y="1338524"/>
            <a:ext cx="10590476" cy="4180952"/>
          </a:xfrm>
          <a:prstGeom prst="rect">
            <a:avLst/>
          </a:prstGeom>
        </p:spPr>
      </p:pic>
    </p:spTree>
    <p:extLst>
      <p:ext uri="{BB962C8B-B14F-4D97-AF65-F5344CB8AC3E}">
        <p14:creationId xmlns:p14="http://schemas.microsoft.com/office/powerpoint/2010/main" val="359293073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SAP Ariba project : BOM details</a:t>
            </a:r>
          </a:p>
        </p:txBody>
      </p:sp>
      <p:pic>
        <p:nvPicPr>
          <p:cNvPr id="3" name="Picture 2">
            <a:extLst>
              <a:ext uri="{FF2B5EF4-FFF2-40B4-BE49-F238E27FC236}">
                <a16:creationId xmlns:a16="http://schemas.microsoft.com/office/drawing/2014/main" id="{FDBE288B-9D99-46FA-BF80-DAB006F66226}"/>
              </a:ext>
            </a:extLst>
          </p:cNvPr>
          <p:cNvPicPr>
            <a:picLocks noChangeAspect="1"/>
          </p:cNvPicPr>
          <p:nvPr/>
        </p:nvPicPr>
        <p:blipFill>
          <a:blip r:embed="rId3"/>
          <a:stretch>
            <a:fillRect/>
          </a:stretch>
        </p:blipFill>
        <p:spPr>
          <a:xfrm>
            <a:off x="844858" y="1313152"/>
            <a:ext cx="10504762" cy="4638095"/>
          </a:xfrm>
          <a:prstGeom prst="rect">
            <a:avLst/>
          </a:prstGeom>
        </p:spPr>
      </p:pic>
    </p:spTree>
    <p:extLst>
      <p:ext uri="{BB962C8B-B14F-4D97-AF65-F5344CB8AC3E}">
        <p14:creationId xmlns:p14="http://schemas.microsoft.com/office/powerpoint/2010/main" val="224386396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SAP Ariba project: Item 360</a:t>
            </a:r>
          </a:p>
        </p:txBody>
      </p:sp>
      <p:pic>
        <p:nvPicPr>
          <p:cNvPr id="2" name="Picture 1">
            <a:extLst>
              <a:ext uri="{FF2B5EF4-FFF2-40B4-BE49-F238E27FC236}">
                <a16:creationId xmlns:a16="http://schemas.microsoft.com/office/drawing/2014/main" id="{35EBA474-5EE5-43E0-8F51-841D63D6D125}"/>
              </a:ext>
            </a:extLst>
          </p:cNvPr>
          <p:cNvPicPr>
            <a:picLocks noChangeAspect="1"/>
          </p:cNvPicPr>
          <p:nvPr/>
        </p:nvPicPr>
        <p:blipFill>
          <a:blip r:embed="rId3"/>
          <a:stretch>
            <a:fillRect/>
          </a:stretch>
        </p:blipFill>
        <p:spPr>
          <a:xfrm>
            <a:off x="873429" y="1246476"/>
            <a:ext cx="10447619" cy="4619048"/>
          </a:xfrm>
          <a:prstGeom prst="rect">
            <a:avLst/>
          </a:prstGeom>
        </p:spPr>
      </p:pic>
    </p:spTree>
    <p:extLst>
      <p:ext uri="{BB962C8B-B14F-4D97-AF65-F5344CB8AC3E}">
        <p14:creationId xmlns:p14="http://schemas.microsoft.com/office/powerpoint/2010/main" val="14260501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SAP Ariba project: Item information</a:t>
            </a:r>
          </a:p>
        </p:txBody>
      </p:sp>
      <p:pic>
        <p:nvPicPr>
          <p:cNvPr id="5" name="Picture 4">
            <a:extLst>
              <a:ext uri="{FF2B5EF4-FFF2-40B4-BE49-F238E27FC236}">
                <a16:creationId xmlns:a16="http://schemas.microsoft.com/office/drawing/2014/main" id="{DDC19574-928F-4181-9DE4-4E165A4779B2}"/>
              </a:ext>
            </a:extLst>
          </p:cNvPr>
          <p:cNvPicPr>
            <a:picLocks noChangeAspect="1"/>
          </p:cNvPicPr>
          <p:nvPr/>
        </p:nvPicPr>
        <p:blipFill>
          <a:blip r:embed="rId3"/>
          <a:stretch>
            <a:fillRect/>
          </a:stretch>
        </p:blipFill>
        <p:spPr>
          <a:xfrm>
            <a:off x="927226" y="1444361"/>
            <a:ext cx="10476190" cy="4257143"/>
          </a:xfrm>
          <a:prstGeom prst="rect">
            <a:avLst/>
          </a:prstGeom>
        </p:spPr>
      </p:pic>
    </p:spTree>
    <p:extLst>
      <p:ext uri="{BB962C8B-B14F-4D97-AF65-F5344CB8AC3E}">
        <p14:creationId xmlns:p14="http://schemas.microsoft.com/office/powerpoint/2010/main" val="12777228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95F54E-7590-3A46-AE37-BBB536CE4D3C}"/>
              </a:ext>
            </a:extLst>
          </p:cNvPr>
          <p:cNvSpPr>
            <a:spLocks noGrp="1"/>
          </p:cNvSpPr>
          <p:nvPr>
            <p:ph type="body" sz="quarter" idx="10"/>
          </p:nvPr>
        </p:nvSpPr>
        <p:spPr>
          <a:xfrm>
            <a:off x="504000" y="1312089"/>
            <a:ext cx="11186477" cy="4716000"/>
          </a:xfrm>
        </p:spPr>
        <p:txBody>
          <a:bodyPr/>
          <a:lstStyle/>
          <a:p>
            <a:pPr marL="342900" indent="-342900">
              <a:buFont typeface="Arial" panose="020B0604020202020204" pitchFamily="34" charset="0"/>
              <a:buChar char="•"/>
            </a:pPr>
            <a:r>
              <a:rPr lang="en-US" dirty="0"/>
              <a:t>Strategy for implementing SAP Enable Now Web Assistant</a:t>
            </a:r>
          </a:p>
          <a:p>
            <a:pPr marL="701675" lvl="2" indent="-342900">
              <a:buFont typeface="Arial" panose="020B0604020202020204" pitchFamily="34" charset="0"/>
              <a:buChar char="•"/>
            </a:pPr>
            <a:r>
              <a:rPr lang="en-US" dirty="0"/>
              <a:t>Traditional doc vs Online help</a:t>
            </a:r>
          </a:p>
          <a:p>
            <a:pPr marL="701675" lvl="2" indent="-342900">
              <a:buFont typeface="Arial" panose="020B0604020202020204" pitchFamily="34" charset="0"/>
              <a:buChar char="•"/>
            </a:pPr>
            <a:r>
              <a:rPr lang="en-US" dirty="0"/>
              <a:t>Online Help vs Context help</a:t>
            </a:r>
          </a:p>
          <a:p>
            <a:pPr marL="701675" lvl="2" indent="-342900">
              <a:buFont typeface="Arial" panose="020B0604020202020204" pitchFamily="34" charset="0"/>
              <a:buChar char="•"/>
            </a:pPr>
            <a:r>
              <a:rPr lang="en-US" dirty="0"/>
              <a:t>Enable Now Web Assistant</a:t>
            </a:r>
          </a:p>
          <a:p>
            <a:pPr marL="701675" lvl="2" indent="-342900">
              <a:buFont typeface="Arial" panose="020B0604020202020204" pitchFamily="34" charset="0"/>
              <a:buChar char="•"/>
            </a:pPr>
            <a:r>
              <a:rPr lang="en-US" dirty="0"/>
              <a:t>Content landscape</a:t>
            </a:r>
          </a:p>
          <a:p>
            <a:pPr marL="701675" lvl="2" indent="-342900">
              <a:buFont typeface="Arial" panose="020B0604020202020204" pitchFamily="34" charset="0"/>
              <a:buChar char="•"/>
            </a:pPr>
            <a:r>
              <a:rPr lang="en-US" dirty="0"/>
              <a:t>Training</a:t>
            </a:r>
          </a:p>
          <a:p>
            <a:pPr marL="701675" lvl="2" indent="-342900">
              <a:buFont typeface="Arial" panose="020B0604020202020204" pitchFamily="34" charset="0"/>
              <a:buChar char="•"/>
            </a:pPr>
            <a:r>
              <a:rPr lang="en-US" dirty="0"/>
              <a:t>In-app content standard</a:t>
            </a:r>
          </a:p>
          <a:p>
            <a:pPr marL="701675" lvl="2" indent="-342900">
              <a:buFont typeface="Arial" panose="020B0604020202020204" pitchFamily="34" charset="0"/>
              <a:buChar char="•"/>
            </a:pPr>
            <a:r>
              <a:rPr lang="en-US" dirty="0"/>
              <a:t>Context help content strategy</a:t>
            </a:r>
          </a:p>
          <a:p>
            <a:pPr marL="342900" indent="-342900">
              <a:buFont typeface="Arial" panose="020B0604020202020204" pitchFamily="34" charset="0"/>
              <a:buChar char="•"/>
            </a:pPr>
            <a:r>
              <a:rPr lang="en-US" dirty="0"/>
              <a:t>Sample screens of SAP Enable Now Web Assistant</a:t>
            </a:r>
          </a:p>
        </p:txBody>
      </p:sp>
      <p:sp>
        <p:nvSpPr>
          <p:cNvPr id="3" name="Title 2">
            <a:extLst>
              <a:ext uri="{FF2B5EF4-FFF2-40B4-BE49-F238E27FC236}">
                <a16:creationId xmlns:a16="http://schemas.microsoft.com/office/drawing/2014/main" id="{4F0A09F0-B951-DA4F-A198-AE136BA02A56}"/>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28789920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Sample SAP Ariba project: Simple search</a:t>
            </a:r>
          </a:p>
        </p:txBody>
      </p:sp>
      <p:pic>
        <p:nvPicPr>
          <p:cNvPr id="3" name="Picture 2">
            <a:extLst>
              <a:ext uri="{FF2B5EF4-FFF2-40B4-BE49-F238E27FC236}">
                <a16:creationId xmlns:a16="http://schemas.microsoft.com/office/drawing/2014/main" id="{71CD4945-5198-4A32-BF26-A15EBD18363D}"/>
              </a:ext>
            </a:extLst>
          </p:cNvPr>
          <p:cNvPicPr>
            <a:picLocks noChangeAspect="1"/>
          </p:cNvPicPr>
          <p:nvPr/>
        </p:nvPicPr>
        <p:blipFill>
          <a:blip r:embed="rId3"/>
          <a:stretch>
            <a:fillRect/>
          </a:stretch>
        </p:blipFill>
        <p:spPr>
          <a:xfrm>
            <a:off x="844858" y="1378219"/>
            <a:ext cx="10504762" cy="4304762"/>
          </a:xfrm>
          <a:prstGeom prst="rect">
            <a:avLst/>
          </a:prstGeom>
        </p:spPr>
      </p:pic>
    </p:spTree>
    <p:extLst>
      <p:ext uri="{BB962C8B-B14F-4D97-AF65-F5344CB8AC3E}">
        <p14:creationId xmlns:p14="http://schemas.microsoft.com/office/powerpoint/2010/main" val="3832182472"/>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504001" y="504000"/>
            <a:ext cx="11186476" cy="738664"/>
          </a:xfrm>
        </p:spPr>
        <p:txBody>
          <a:bodyPr/>
          <a:lstStyle/>
          <a:p>
            <a:r>
              <a:rPr lang="en-US" dirty="0"/>
              <a:t>Sample SAP project: Financial statement </a:t>
            </a:r>
            <a:br>
              <a:rPr lang="en-US" dirty="0"/>
            </a:br>
            <a:r>
              <a:rPr lang="en-US" b="0" dirty="0"/>
              <a:t>Very UI-driven content</a:t>
            </a:r>
          </a:p>
        </p:txBody>
      </p:sp>
      <p:pic>
        <p:nvPicPr>
          <p:cNvPr id="5" name="Picture 4">
            <a:extLst>
              <a:ext uri="{FF2B5EF4-FFF2-40B4-BE49-F238E27FC236}">
                <a16:creationId xmlns:a16="http://schemas.microsoft.com/office/drawing/2014/main" id="{B8A4BC56-D880-4ADA-B88E-FB9DC16DC6BC}"/>
              </a:ext>
            </a:extLst>
          </p:cNvPr>
          <p:cNvPicPr>
            <a:picLocks noChangeAspect="1"/>
          </p:cNvPicPr>
          <p:nvPr/>
        </p:nvPicPr>
        <p:blipFill>
          <a:blip r:embed="rId3"/>
          <a:stretch>
            <a:fillRect/>
          </a:stretch>
        </p:blipFill>
        <p:spPr>
          <a:xfrm>
            <a:off x="1864111" y="2116617"/>
            <a:ext cx="8466256" cy="2255636"/>
          </a:xfrm>
          <a:prstGeom prst="rect">
            <a:avLst/>
          </a:prstGeom>
        </p:spPr>
      </p:pic>
    </p:spTree>
    <p:extLst>
      <p:ext uri="{BB962C8B-B14F-4D97-AF65-F5344CB8AC3E}">
        <p14:creationId xmlns:p14="http://schemas.microsoft.com/office/powerpoint/2010/main" val="210647139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504001" y="504000"/>
            <a:ext cx="11186476" cy="738664"/>
          </a:xfrm>
        </p:spPr>
        <p:txBody>
          <a:bodyPr/>
          <a:lstStyle/>
          <a:p>
            <a:r>
              <a:rPr lang="en-US" dirty="0"/>
              <a:t>Sample SAP project: Financial statement</a:t>
            </a:r>
            <a:br>
              <a:rPr lang="en-US" dirty="0"/>
            </a:br>
            <a:r>
              <a:rPr lang="en-US" b="0" dirty="0"/>
              <a:t>What’s new info provided in the UI itself</a:t>
            </a:r>
          </a:p>
        </p:txBody>
      </p:sp>
      <p:pic>
        <p:nvPicPr>
          <p:cNvPr id="2" name="Picture 1">
            <a:extLst>
              <a:ext uri="{FF2B5EF4-FFF2-40B4-BE49-F238E27FC236}">
                <a16:creationId xmlns:a16="http://schemas.microsoft.com/office/drawing/2014/main" id="{AF732E68-8CE8-4273-A15B-788AE857983A}"/>
              </a:ext>
            </a:extLst>
          </p:cNvPr>
          <p:cNvPicPr>
            <a:picLocks noChangeAspect="1"/>
          </p:cNvPicPr>
          <p:nvPr/>
        </p:nvPicPr>
        <p:blipFill>
          <a:blip r:embed="rId3"/>
          <a:stretch>
            <a:fillRect/>
          </a:stretch>
        </p:blipFill>
        <p:spPr>
          <a:xfrm>
            <a:off x="2582681" y="1812842"/>
            <a:ext cx="7029811" cy="3232316"/>
          </a:xfrm>
          <a:prstGeom prst="rect">
            <a:avLst/>
          </a:prstGeom>
        </p:spPr>
      </p:pic>
    </p:spTree>
    <p:extLst>
      <p:ext uri="{BB962C8B-B14F-4D97-AF65-F5344CB8AC3E}">
        <p14:creationId xmlns:p14="http://schemas.microsoft.com/office/powerpoint/2010/main" val="2591388826"/>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title"/>
          </p:nvPr>
        </p:nvSpPr>
        <p:spPr>
          <a:xfrm>
            <a:off x="504001" y="504000"/>
            <a:ext cx="11186476" cy="738664"/>
          </a:xfrm>
        </p:spPr>
        <p:txBody>
          <a:bodyPr/>
          <a:lstStyle/>
          <a:p>
            <a:r>
              <a:rPr lang="en-US" dirty="0"/>
              <a:t>Sample Ariba Network project: Supplier Experience</a:t>
            </a:r>
            <a:br>
              <a:rPr lang="en-US" dirty="0"/>
            </a:br>
            <a:r>
              <a:rPr lang="en-US" b="0" dirty="0"/>
              <a:t>Help and guidance on the main page</a:t>
            </a:r>
          </a:p>
        </p:txBody>
      </p:sp>
      <p:pic>
        <p:nvPicPr>
          <p:cNvPr id="7" name="Picture 6">
            <a:extLst>
              <a:ext uri="{FF2B5EF4-FFF2-40B4-BE49-F238E27FC236}">
                <a16:creationId xmlns:a16="http://schemas.microsoft.com/office/drawing/2014/main" id="{44C3F2AF-79E5-4FF4-92F1-20A5A175246C}"/>
              </a:ext>
            </a:extLst>
          </p:cNvPr>
          <p:cNvPicPr>
            <a:picLocks noChangeAspect="1"/>
          </p:cNvPicPr>
          <p:nvPr/>
        </p:nvPicPr>
        <p:blipFill>
          <a:blip r:embed="rId3"/>
          <a:stretch>
            <a:fillRect/>
          </a:stretch>
        </p:blipFill>
        <p:spPr>
          <a:xfrm>
            <a:off x="1531702" y="1346093"/>
            <a:ext cx="9131769" cy="4165814"/>
          </a:xfrm>
          <a:prstGeom prst="rect">
            <a:avLst/>
          </a:prstGeom>
        </p:spPr>
      </p:pic>
    </p:spTree>
    <p:extLst>
      <p:ext uri="{BB962C8B-B14F-4D97-AF65-F5344CB8AC3E}">
        <p14:creationId xmlns:p14="http://schemas.microsoft.com/office/powerpoint/2010/main" val="177203887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a:xfrm>
            <a:off x="504000" y="2905486"/>
            <a:ext cx="5593588" cy="2707913"/>
          </a:xfrm>
        </p:spPr>
        <p:txBody>
          <a:bodyPr/>
          <a:lstStyle/>
          <a:p>
            <a:r>
              <a:rPr lang="en-US" dirty="0"/>
              <a:t>Contact information:</a:t>
            </a:r>
          </a:p>
          <a:p>
            <a:pPr lvl="1"/>
            <a:r>
              <a:rPr lang="en-US" b="1" dirty="0"/>
              <a:t>Unnikrishnan G </a:t>
            </a:r>
          </a:p>
          <a:p>
            <a:pPr lvl="1"/>
            <a:r>
              <a:rPr lang="en-US" dirty="0"/>
              <a:t>Senior Manager, User Assistance</a:t>
            </a:r>
          </a:p>
          <a:p>
            <a:pPr lvl="1"/>
            <a:endParaRPr lang="en-US" dirty="0"/>
          </a:p>
          <a:p>
            <a:pPr lvl="1"/>
            <a:r>
              <a:rPr lang="en-US" b="1" dirty="0"/>
              <a:t>Prasad Hariharan</a:t>
            </a:r>
          </a:p>
          <a:p>
            <a:pPr lvl="1"/>
            <a:r>
              <a:rPr lang="en-US" dirty="0"/>
              <a:t>Senior User Assistance Developer</a:t>
            </a:r>
          </a:p>
          <a:p>
            <a:pPr lvl="1"/>
            <a:endParaRPr lang="en-US" dirty="0"/>
          </a:p>
        </p:txBody>
      </p:sp>
      <p:sp>
        <p:nvSpPr>
          <p:cNvPr id="2" name="Thank you"/>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188185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518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C9333A-61DB-48E3-BCE6-B43B37521B0A}"/>
              </a:ext>
            </a:extLst>
          </p:cNvPr>
          <p:cNvSpPr>
            <a:spLocks noGrp="1"/>
          </p:cNvSpPr>
          <p:nvPr>
            <p:ph type="title"/>
          </p:nvPr>
        </p:nvSpPr>
        <p:spPr>
          <a:xfrm>
            <a:off x="504001" y="504000"/>
            <a:ext cx="11186476" cy="369332"/>
          </a:xfrm>
        </p:spPr>
        <p:txBody>
          <a:bodyPr/>
          <a:lstStyle/>
          <a:p>
            <a:r>
              <a:rPr lang="en-US" dirty="0"/>
              <a:t>Traditional documentation vs Online help</a:t>
            </a:r>
          </a:p>
        </p:txBody>
      </p:sp>
      <p:graphicFrame>
        <p:nvGraphicFramePr>
          <p:cNvPr id="5" name="Table 4">
            <a:extLst>
              <a:ext uri="{FF2B5EF4-FFF2-40B4-BE49-F238E27FC236}">
                <a16:creationId xmlns:a16="http://schemas.microsoft.com/office/drawing/2014/main" id="{A95D7208-4904-4275-8E16-1382C598F9BD}"/>
              </a:ext>
            </a:extLst>
          </p:cNvPr>
          <p:cNvGraphicFramePr>
            <a:graphicFrameLocks noGrp="1"/>
          </p:cNvGraphicFramePr>
          <p:nvPr>
            <p:extLst>
              <p:ext uri="{D42A27DB-BD31-4B8C-83A1-F6EECF244321}">
                <p14:modId xmlns:p14="http://schemas.microsoft.com/office/powerpoint/2010/main" val="3685025298"/>
              </p:ext>
            </p:extLst>
          </p:nvPr>
        </p:nvGraphicFramePr>
        <p:xfrm>
          <a:off x="1404958" y="1654303"/>
          <a:ext cx="8653442" cy="3535765"/>
        </p:xfrm>
        <a:graphic>
          <a:graphicData uri="http://schemas.openxmlformats.org/drawingml/2006/table">
            <a:tbl>
              <a:tblPr bandCol="1">
                <a:tableStyleId>{284E427A-3D55-4303-BF80-6455036E1DE7}</a:tableStyleId>
              </a:tblPr>
              <a:tblGrid>
                <a:gridCol w="4326721">
                  <a:extLst>
                    <a:ext uri="{9D8B030D-6E8A-4147-A177-3AD203B41FA5}">
                      <a16:colId xmlns:a16="http://schemas.microsoft.com/office/drawing/2014/main" val="4185301872"/>
                    </a:ext>
                  </a:extLst>
                </a:gridCol>
                <a:gridCol w="4326721">
                  <a:extLst>
                    <a:ext uri="{9D8B030D-6E8A-4147-A177-3AD203B41FA5}">
                      <a16:colId xmlns:a16="http://schemas.microsoft.com/office/drawing/2014/main" val="543008362"/>
                    </a:ext>
                  </a:extLst>
                </a:gridCol>
              </a:tblGrid>
              <a:tr h="482150">
                <a:tc>
                  <a:txBody>
                    <a:bodyPr/>
                    <a:lstStyle/>
                    <a:p>
                      <a:r>
                        <a:rPr lang="en-US" dirty="0"/>
                        <a:t>Traditional documentation</a:t>
                      </a:r>
                    </a:p>
                  </a:txBody>
                  <a:tcPr>
                    <a:solidFill>
                      <a:srgbClr val="FFF1D0"/>
                    </a:solidFill>
                  </a:tcPr>
                </a:tc>
                <a:tc>
                  <a:txBody>
                    <a:bodyPr/>
                    <a:lstStyle/>
                    <a:p>
                      <a:r>
                        <a:rPr lang="en-US" dirty="0"/>
                        <a:t>Online help</a:t>
                      </a:r>
                    </a:p>
                  </a:txBody>
                  <a:tcPr>
                    <a:solidFill>
                      <a:srgbClr val="FFF1D0"/>
                    </a:solidFill>
                  </a:tcPr>
                </a:tc>
                <a:extLst>
                  <a:ext uri="{0D108BD9-81ED-4DB2-BD59-A6C34878D82A}">
                    <a16:rowId xmlns:a16="http://schemas.microsoft.com/office/drawing/2014/main" val="3160690507"/>
                  </a:ext>
                </a:extLst>
              </a:tr>
              <a:tr h="857155">
                <a:tc>
                  <a:txBody>
                    <a:bodyPr/>
                    <a:lstStyle/>
                    <a:p>
                      <a:r>
                        <a:rPr lang="en-US" dirty="0"/>
                        <a:t>Guides in printed format</a:t>
                      </a:r>
                    </a:p>
                  </a:txBody>
                  <a:tcPr/>
                </a:tc>
                <a:tc>
                  <a:txBody>
                    <a:bodyPr/>
                    <a:lstStyle/>
                    <a:p>
                      <a:r>
                        <a:rPr lang="en-US" dirty="0"/>
                        <a:t>PDF guides followed by HTML topics</a:t>
                      </a:r>
                    </a:p>
                  </a:txBody>
                  <a:tcPr/>
                </a:tc>
                <a:extLst>
                  <a:ext uri="{0D108BD9-81ED-4DB2-BD59-A6C34878D82A}">
                    <a16:rowId xmlns:a16="http://schemas.microsoft.com/office/drawing/2014/main" val="3072154095"/>
                  </a:ext>
                </a:extLst>
              </a:tr>
              <a:tr h="482150">
                <a:tc>
                  <a:txBody>
                    <a:bodyPr/>
                    <a:lstStyle/>
                    <a:p>
                      <a:r>
                        <a:rPr lang="en-US" dirty="0"/>
                        <a:t>Manual search for content</a:t>
                      </a:r>
                    </a:p>
                  </a:txBody>
                  <a:tcPr/>
                </a:tc>
                <a:tc>
                  <a:txBody>
                    <a:bodyPr/>
                    <a:lstStyle/>
                    <a:p>
                      <a:r>
                        <a:rPr lang="en-US" dirty="0"/>
                        <a:t>Online search for content</a:t>
                      </a:r>
                    </a:p>
                  </a:txBody>
                  <a:tcPr/>
                </a:tc>
                <a:extLst>
                  <a:ext uri="{0D108BD9-81ED-4DB2-BD59-A6C34878D82A}">
                    <a16:rowId xmlns:a16="http://schemas.microsoft.com/office/drawing/2014/main" val="3082669496"/>
                  </a:ext>
                </a:extLst>
              </a:tr>
              <a:tr h="857155">
                <a:tc>
                  <a:txBody>
                    <a:bodyPr/>
                    <a:lstStyle/>
                    <a:p>
                      <a:r>
                        <a:rPr lang="en-US" dirty="0"/>
                        <a:t>Costly and time consuming to maintain</a:t>
                      </a:r>
                    </a:p>
                  </a:txBody>
                  <a:tcPr/>
                </a:tc>
                <a:tc>
                  <a:txBody>
                    <a:bodyPr/>
                    <a:lstStyle/>
                    <a:p>
                      <a:r>
                        <a:rPr lang="en-US" dirty="0"/>
                        <a:t>Comparatively economic and easy to maintain</a:t>
                      </a:r>
                    </a:p>
                  </a:txBody>
                  <a:tcPr/>
                </a:tc>
                <a:extLst>
                  <a:ext uri="{0D108BD9-81ED-4DB2-BD59-A6C34878D82A}">
                    <a16:rowId xmlns:a16="http://schemas.microsoft.com/office/drawing/2014/main" val="2188372972"/>
                  </a:ext>
                </a:extLst>
              </a:tr>
              <a:tr h="857155">
                <a:tc>
                  <a:txBody>
                    <a:bodyPr/>
                    <a:lstStyle/>
                    <a:p>
                      <a:r>
                        <a:rPr lang="en-US" dirty="0"/>
                        <a:t>Cumbersome to access</a:t>
                      </a:r>
                    </a:p>
                  </a:txBody>
                  <a:tcPr/>
                </a:tc>
                <a:tc>
                  <a:txBody>
                    <a:bodyPr/>
                    <a:lstStyle/>
                    <a:p>
                      <a:r>
                        <a:rPr lang="en-US" dirty="0"/>
                        <a:t>Easy to access</a:t>
                      </a:r>
                    </a:p>
                  </a:txBody>
                  <a:tcPr/>
                </a:tc>
                <a:extLst>
                  <a:ext uri="{0D108BD9-81ED-4DB2-BD59-A6C34878D82A}">
                    <a16:rowId xmlns:a16="http://schemas.microsoft.com/office/drawing/2014/main" val="3375208877"/>
                  </a:ext>
                </a:extLst>
              </a:tr>
            </a:tbl>
          </a:graphicData>
        </a:graphic>
      </p:graphicFrame>
    </p:spTree>
    <p:extLst>
      <p:ext uri="{BB962C8B-B14F-4D97-AF65-F5344CB8AC3E}">
        <p14:creationId xmlns:p14="http://schemas.microsoft.com/office/powerpoint/2010/main" val="158654081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C9333A-61DB-48E3-BCE6-B43B37521B0A}"/>
              </a:ext>
            </a:extLst>
          </p:cNvPr>
          <p:cNvSpPr>
            <a:spLocks noGrp="1"/>
          </p:cNvSpPr>
          <p:nvPr>
            <p:ph type="title"/>
          </p:nvPr>
        </p:nvSpPr>
        <p:spPr/>
        <p:txBody>
          <a:bodyPr/>
          <a:lstStyle/>
          <a:p>
            <a:r>
              <a:rPr lang="en-US" dirty="0"/>
              <a:t>Online help vs Contextual help</a:t>
            </a:r>
          </a:p>
        </p:txBody>
      </p:sp>
      <p:graphicFrame>
        <p:nvGraphicFramePr>
          <p:cNvPr id="5" name="Table 4">
            <a:extLst>
              <a:ext uri="{FF2B5EF4-FFF2-40B4-BE49-F238E27FC236}">
                <a16:creationId xmlns:a16="http://schemas.microsoft.com/office/drawing/2014/main" id="{A95D7208-4904-4275-8E16-1382C598F9BD}"/>
              </a:ext>
            </a:extLst>
          </p:cNvPr>
          <p:cNvGraphicFramePr>
            <a:graphicFrameLocks noGrp="1"/>
          </p:cNvGraphicFramePr>
          <p:nvPr>
            <p:extLst>
              <p:ext uri="{D42A27DB-BD31-4B8C-83A1-F6EECF244321}">
                <p14:modId xmlns:p14="http://schemas.microsoft.com/office/powerpoint/2010/main" val="2819723478"/>
              </p:ext>
            </p:extLst>
          </p:nvPr>
        </p:nvGraphicFramePr>
        <p:xfrm>
          <a:off x="1405467" y="1682367"/>
          <a:ext cx="8534400" cy="3617764"/>
        </p:xfrm>
        <a:graphic>
          <a:graphicData uri="http://schemas.openxmlformats.org/drawingml/2006/table">
            <a:tbl>
              <a:tblPr bandCol="1">
                <a:tableStyleId>{284E427A-3D55-4303-BF80-6455036E1DE7}</a:tableStyleId>
              </a:tblPr>
              <a:tblGrid>
                <a:gridCol w="4267200">
                  <a:extLst>
                    <a:ext uri="{9D8B030D-6E8A-4147-A177-3AD203B41FA5}">
                      <a16:colId xmlns:a16="http://schemas.microsoft.com/office/drawing/2014/main" val="4185301872"/>
                    </a:ext>
                  </a:extLst>
                </a:gridCol>
                <a:gridCol w="4267200">
                  <a:extLst>
                    <a:ext uri="{9D8B030D-6E8A-4147-A177-3AD203B41FA5}">
                      <a16:colId xmlns:a16="http://schemas.microsoft.com/office/drawing/2014/main" val="543008362"/>
                    </a:ext>
                  </a:extLst>
                </a:gridCol>
              </a:tblGrid>
              <a:tr h="478822">
                <a:tc>
                  <a:txBody>
                    <a:bodyPr/>
                    <a:lstStyle/>
                    <a:p>
                      <a:r>
                        <a:rPr lang="en-US" dirty="0"/>
                        <a:t>Online help</a:t>
                      </a:r>
                    </a:p>
                  </a:txBody>
                  <a:tcPr>
                    <a:solidFill>
                      <a:srgbClr val="FFF1D0"/>
                    </a:solidFill>
                  </a:tcPr>
                </a:tc>
                <a:tc>
                  <a:txBody>
                    <a:bodyPr/>
                    <a:lstStyle/>
                    <a:p>
                      <a:r>
                        <a:rPr lang="en-US" dirty="0"/>
                        <a:t>Contextual help</a:t>
                      </a:r>
                    </a:p>
                  </a:txBody>
                  <a:tcPr>
                    <a:solidFill>
                      <a:srgbClr val="FFF1D0"/>
                    </a:solidFill>
                  </a:tcPr>
                </a:tc>
                <a:extLst>
                  <a:ext uri="{0D108BD9-81ED-4DB2-BD59-A6C34878D82A}">
                    <a16:rowId xmlns:a16="http://schemas.microsoft.com/office/drawing/2014/main" val="3160690507"/>
                  </a:ext>
                </a:extLst>
              </a:tr>
              <a:tr h="478822">
                <a:tc>
                  <a:txBody>
                    <a:bodyPr/>
                    <a:lstStyle/>
                    <a:p>
                      <a:r>
                        <a:rPr lang="en-US" dirty="0"/>
                        <a:t>PDF guides or HTML documents</a:t>
                      </a:r>
                    </a:p>
                  </a:txBody>
                  <a:tcPr/>
                </a:tc>
                <a:tc>
                  <a:txBody>
                    <a:bodyPr/>
                    <a:lstStyle/>
                    <a:p>
                      <a:r>
                        <a:rPr lang="en-US" dirty="0"/>
                        <a:t>Available in pop-ups/hotspots</a:t>
                      </a:r>
                    </a:p>
                  </a:txBody>
                  <a:tcPr/>
                </a:tc>
                <a:extLst>
                  <a:ext uri="{0D108BD9-81ED-4DB2-BD59-A6C34878D82A}">
                    <a16:rowId xmlns:a16="http://schemas.microsoft.com/office/drawing/2014/main" val="3072154095"/>
                  </a:ext>
                </a:extLst>
              </a:tr>
              <a:tr h="478822">
                <a:tc>
                  <a:txBody>
                    <a:bodyPr/>
                    <a:lstStyle/>
                    <a:p>
                      <a:r>
                        <a:rPr lang="en-US" dirty="0"/>
                        <a:t>Massive guides</a:t>
                      </a:r>
                    </a:p>
                  </a:txBody>
                  <a:tcPr/>
                </a:tc>
                <a:tc>
                  <a:txBody>
                    <a:bodyPr/>
                    <a:lstStyle/>
                    <a:p>
                      <a:r>
                        <a:rPr lang="en-US" dirty="0"/>
                        <a:t>Specific help available in context</a:t>
                      </a:r>
                    </a:p>
                  </a:txBody>
                  <a:tcPr/>
                </a:tc>
                <a:extLst>
                  <a:ext uri="{0D108BD9-81ED-4DB2-BD59-A6C34878D82A}">
                    <a16:rowId xmlns:a16="http://schemas.microsoft.com/office/drawing/2014/main" val="3082669496"/>
                  </a:ext>
                </a:extLst>
              </a:tr>
              <a:tr h="851238">
                <a:tc>
                  <a:txBody>
                    <a:bodyPr/>
                    <a:lstStyle/>
                    <a:p>
                      <a:r>
                        <a:rPr lang="en-US" dirty="0"/>
                        <a:t>Search and retrievability are cumbersome</a:t>
                      </a:r>
                    </a:p>
                  </a:txBody>
                  <a:tcPr/>
                </a:tc>
                <a:tc>
                  <a:txBody>
                    <a:bodyPr/>
                    <a:lstStyle/>
                    <a:p>
                      <a:r>
                        <a:rPr lang="en-US" dirty="0"/>
                        <a:t>Information can be easily retrieved</a:t>
                      </a:r>
                    </a:p>
                  </a:txBody>
                  <a:tcPr/>
                </a:tc>
                <a:extLst>
                  <a:ext uri="{0D108BD9-81ED-4DB2-BD59-A6C34878D82A}">
                    <a16:rowId xmlns:a16="http://schemas.microsoft.com/office/drawing/2014/main" val="2188372972"/>
                  </a:ext>
                </a:extLst>
              </a:tr>
              <a:tr h="478822">
                <a:tc>
                  <a:txBody>
                    <a:bodyPr/>
                    <a:lstStyle/>
                    <a:p>
                      <a:r>
                        <a:rPr lang="en-US" dirty="0"/>
                        <a:t>Time-consuming search</a:t>
                      </a:r>
                    </a:p>
                  </a:txBody>
                  <a:tcPr/>
                </a:tc>
                <a:tc>
                  <a:txBody>
                    <a:bodyPr/>
                    <a:lstStyle/>
                    <a:p>
                      <a:r>
                        <a:rPr lang="en-US" dirty="0"/>
                        <a:t>Instant search</a:t>
                      </a:r>
                    </a:p>
                  </a:txBody>
                  <a:tcPr/>
                </a:tc>
                <a:extLst>
                  <a:ext uri="{0D108BD9-81ED-4DB2-BD59-A6C34878D82A}">
                    <a16:rowId xmlns:a16="http://schemas.microsoft.com/office/drawing/2014/main" val="3375208877"/>
                  </a:ext>
                </a:extLst>
              </a:tr>
              <a:tr h="851238">
                <a:tc>
                  <a:txBody>
                    <a:bodyPr/>
                    <a:lstStyle/>
                    <a:p>
                      <a:r>
                        <a:rPr lang="en-US" dirty="0"/>
                        <a:t>May or may not impact support volumes</a:t>
                      </a:r>
                    </a:p>
                  </a:txBody>
                  <a:tcPr/>
                </a:tc>
                <a:tc>
                  <a:txBody>
                    <a:bodyPr/>
                    <a:lstStyle/>
                    <a:p>
                      <a:r>
                        <a:rPr lang="en-US" dirty="0"/>
                        <a:t>High probability to reduce the support call volume</a:t>
                      </a:r>
                    </a:p>
                  </a:txBody>
                  <a:tcPr/>
                </a:tc>
                <a:extLst>
                  <a:ext uri="{0D108BD9-81ED-4DB2-BD59-A6C34878D82A}">
                    <a16:rowId xmlns:a16="http://schemas.microsoft.com/office/drawing/2014/main" val="1390511328"/>
                  </a:ext>
                </a:extLst>
              </a:tr>
            </a:tbl>
          </a:graphicData>
        </a:graphic>
      </p:graphicFrame>
    </p:spTree>
    <p:extLst>
      <p:ext uri="{BB962C8B-B14F-4D97-AF65-F5344CB8AC3E}">
        <p14:creationId xmlns:p14="http://schemas.microsoft.com/office/powerpoint/2010/main" val="15727639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563456F-B46B-4A48-937C-53FA96AF2E09}"/>
              </a:ext>
            </a:extLst>
          </p:cNvPr>
          <p:cNvSpPr>
            <a:spLocks noGrp="1"/>
          </p:cNvSpPr>
          <p:nvPr>
            <p:ph type="body" sz="quarter" idx="10"/>
          </p:nvPr>
        </p:nvSpPr>
        <p:spPr/>
        <p:txBody>
          <a:bodyPr/>
          <a:lstStyle/>
          <a:p>
            <a:pPr marL="342900" indent="-342900">
              <a:buFont typeface="Arial" panose="020B0604020202020204" pitchFamily="34" charset="0"/>
              <a:buChar char="•"/>
            </a:pPr>
            <a:r>
              <a:rPr lang="en-US" b="1" dirty="0"/>
              <a:t>Context-sensitive help</a:t>
            </a:r>
            <a:r>
              <a:rPr lang="en-US" dirty="0"/>
              <a:t> is a kind of </a:t>
            </a:r>
            <a:r>
              <a:rPr lang="en-US" dirty="0">
                <a:hlinkClick r:id="rId3" tooltip="Online help"/>
              </a:rPr>
              <a:t>online help</a:t>
            </a:r>
            <a:r>
              <a:rPr lang="en-US" dirty="0"/>
              <a:t> that is obtained from a specific point in the state of the software, providing help for the situation that is associated with that state.</a:t>
            </a:r>
          </a:p>
          <a:p>
            <a:pPr marL="342900" indent="-342900">
              <a:buFont typeface="Arial" panose="020B0604020202020204" pitchFamily="34" charset="0"/>
              <a:buChar char="•"/>
            </a:pPr>
            <a:r>
              <a:rPr lang="en-US" dirty="0"/>
              <a:t>Can be accessed by hovering the mouse over an object, clicking an object or a button, clicking the ? Icon or entering the F1 key. </a:t>
            </a:r>
          </a:p>
          <a:p>
            <a:pPr marL="342900" indent="-342900">
              <a:buFont typeface="Arial" panose="020B0604020202020204" pitchFamily="34" charset="0"/>
              <a:buChar char="•"/>
            </a:pPr>
            <a:r>
              <a:rPr lang="en-US" dirty="0"/>
              <a:t>Can be displayed through the tool tip, GUI widget or walkthroughs, wizard, embedded help, and inline instruction.</a:t>
            </a:r>
          </a:p>
        </p:txBody>
      </p:sp>
      <p:sp>
        <p:nvSpPr>
          <p:cNvPr id="3" name="Title 2">
            <a:extLst>
              <a:ext uri="{FF2B5EF4-FFF2-40B4-BE49-F238E27FC236}">
                <a16:creationId xmlns:a16="http://schemas.microsoft.com/office/drawing/2014/main" id="{C7B9B3F7-3198-4365-AD91-06C1191AF815}"/>
              </a:ext>
            </a:extLst>
          </p:cNvPr>
          <p:cNvSpPr>
            <a:spLocks noGrp="1"/>
          </p:cNvSpPr>
          <p:nvPr>
            <p:ph type="title"/>
          </p:nvPr>
        </p:nvSpPr>
        <p:spPr/>
        <p:txBody>
          <a:bodyPr/>
          <a:lstStyle/>
          <a:p>
            <a:r>
              <a:rPr lang="en-US" dirty="0"/>
              <a:t>Context sensitive help	 (in-app help)</a:t>
            </a:r>
          </a:p>
        </p:txBody>
      </p:sp>
    </p:spTree>
    <p:extLst>
      <p:ext uri="{BB962C8B-B14F-4D97-AF65-F5344CB8AC3E}">
        <p14:creationId xmlns:p14="http://schemas.microsoft.com/office/powerpoint/2010/main" val="271323011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FBBDB8-E861-4AB8-B049-5250DBC7E741}"/>
              </a:ext>
            </a:extLst>
          </p:cNvPr>
          <p:cNvSpPr>
            <a:spLocks noGrp="1"/>
          </p:cNvSpPr>
          <p:nvPr>
            <p:ph type="body" sz="quarter" idx="10"/>
          </p:nvPr>
        </p:nvSpPr>
        <p:spPr>
          <a:xfrm>
            <a:off x="504000" y="1342416"/>
            <a:ext cx="11185200" cy="4779574"/>
          </a:xfrm>
        </p:spPr>
        <p:txBody>
          <a:bodyPr>
            <a:normAutofit/>
          </a:bodyPr>
          <a:lstStyle/>
          <a:p>
            <a:r>
              <a:rPr lang="en-US" dirty="0"/>
              <a:t>SAP Enable Now: A product suite that allows authors to collaboratively create, manage, and deliver content using contextual online help, formal training, and informal learning. The product allows customers not only to modify the content provided by SAP but also to deliver their own content for  customized applications if they buy the license. </a:t>
            </a:r>
          </a:p>
          <a:p>
            <a:r>
              <a:rPr lang="en-US" dirty="0"/>
              <a:t>Web Assistant: The front end component of the Enable Now framework that is embedded in some of the web-based SAP applications that displays help content as an overlay screen on top of the current screen in real-time. The content is available in three modes – context help, guided tours, and tutorials. Customers can buy the license for Enable Now (with the back end component – Enable Now Manager) if they want to modify the content or create own content.</a:t>
            </a:r>
          </a:p>
          <a:p>
            <a:endParaRPr lang="en-US" dirty="0"/>
          </a:p>
        </p:txBody>
      </p:sp>
      <p:sp>
        <p:nvSpPr>
          <p:cNvPr id="3" name="Title 2">
            <a:extLst>
              <a:ext uri="{FF2B5EF4-FFF2-40B4-BE49-F238E27FC236}">
                <a16:creationId xmlns:a16="http://schemas.microsoft.com/office/drawing/2014/main" id="{DE16FA5E-F61C-4F07-8410-B1CC2EB79386}"/>
              </a:ext>
            </a:extLst>
          </p:cNvPr>
          <p:cNvSpPr>
            <a:spLocks noGrp="1"/>
          </p:cNvSpPr>
          <p:nvPr>
            <p:ph type="title"/>
          </p:nvPr>
        </p:nvSpPr>
        <p:spPr/>
        <p:txBody>
          <a:bodyPr/>
          <a:lstStyle/>
          <a:p>
            <a:r>
              <a:rPr lang="en-US" dirty="0"/>
              <a:t>What is SAP Enable Now</a:t>
            </a:r>
          </a:p>
        </p:txBody>
      </p:sp>
    </p:spTree>
    <p:extLst>
      <p:ext uri="{BB962C8B-B14F-4D97-AF65-F5344CB8AC3E}">
        <p14:creationId xmlns:p14="http://schemas.microsoft.com/office/powerpoint/2010/main" val="110647699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343D37-EBBE-4BCB-9875-2F66830B2813}"/>
              </a:ext>
            </a:extLst>
          </p:cNvPr>
          <p:cNvCxnSpPr/>
          <p:nvPr/>
        </p:nvCxnSpPr>
        <p:spPr>
          <a:xfrm>
            <a:off x="5019261" y="1023730"/>
            <a:ext cx="0" cy="5357192"/>
          </a:xfrm>
          <a:prstGeom prst="line">
            <a:avLst/>
          </a:prstGeom>
          <a:ln w="25400">
            <a:solidFill>
              <a:schemeClr val="tx2">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0D2EACF-924E-47CD-A428-67DED2716ADD}"/>
              </a:ext>
            </a:extLst>
          </p:cNvPr>
          <p:cNvSpPr>
            <a:spLocks noGrp="1"/>
          </p:cNvSpPr>
          <p:nvPr>
            <p:ph type="title"/>
          </p:nvPr>
        </p:nvSpPr>
        <p:spPr/>
        <p:txBody>
          <a:bodyPr/>
          <a:lstStyle/>
          <a:p>
            <a:r>
              <a:rPr lang="en-US" dirty="0"/>
              <a:t>Content landscape overview (from Central UA)</a:t>
            </a:r>
          </a:p>
        </p:txBody>
      </p:sp>
      <p:sp>
        <p:nvSpPr>
          <p:cNvPr id="3" name="Rectangle 2">
            <a:extLst>
              <a:ext uri="{FF2B5EF4-FFF2-40B4-BE49-F238E27FC236}">
                <a16:creationId xmlns:a16="http://schemas.microsoft.com/office/drawing/2014/main" id="{66F6FD4A-A312-4E42-BC7E-C983DAE18CD1}"/>
              </a:ext>
            </a:extLst>
          </p:cNvPr>
          <p:cNvSpPr/>
          <p:nvPr/>
        </p:nvSpPr>
        <p:spPr bwMode="gray">
          <a:xfrm>
            <a:off x="1671142" y="2045753"/>
            <a:ext cx="6642961" cy="609600"/>
          </a:xfrm>
          <a:prstGeom prst="rect">
            <a:avLst/>
          </a:prstGeom>
          <a:solidFill>
            <a:schemeClr val="accent1">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effectLst/>
                <a:uLnTx/>
                <a:uFillTx/>
                <a:ea typeface="Arial Unicode MS" pitchFamily="34" charset="-128"/>
                <a:cs typeface="Arial Unicode MS" pitchFamily="34" charset="-128"/>
              </a:rPr>
              <a:t>Web Assistant</a:t>
            </a:r>
          </a:p>
        </p:txBody>
      </p:sp>
      <p:sp>
        <p:nvSpPr>
          <p:cNvPr id="4" name="Rectangle 3">
            <a:extLst>
              <a:ext uri="{FF2B5EF4-FFF2-40B4-BE49-F238E27FC236}">
                <a16:creationId xmlns:a16="http://schemas.microsoft.com/office/drawing/2014/main" id="{E2FF2107-D880-4A7A-A740-F752B6F056E1}"/>
              </a:ext>
            </a:extLst>
          </p:cNvPr>
          <p:cNvSpPr/>
          <p:nvPr/>
        </p:nvSpPr>
        <p:spPr bwMode="gray">
          <a:xfrm>
            <a:off x="5659177" y="3310567"/>
            <a:ext cx="1503871" cy="609600"/>
          </a:xfrm>
          <a:prstGeom prst="rect">
            <a:avLst/>
          </a:prstGeom>
          <a:solidFill>
            <a:schemeClr val="accent1">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Enable Now server</a:t>
            </a:r>
          </a:p>
        </p:txBody>
      </p:sp>
      <p:sp>
        <p:nvSpPr>
          <p:cNvPr id="5" name="Rectangle 4">
            <a:extLst>
              <a:ext uri="{FF2B5EF4-FFF2-40B4-BE49-F238E27FC236}">
                <a16:creationId xmlns:a16="http://schemas.microsoft.com/office/drawing/2014/main" id="{D5B85A93-07AA-400D-BA54-EE3C0BD95C7F}"/>
              </a:ext>
            </a:extLst>
          </p:cNvPr>
          <p:cNvSpPr/>
          <p:nvPr/>
        </p:nvSpPr>
        <p:spPr bwMode="gray">
          <a:xfrm>
            <a:off x="2841817" y="3310567"/>
            <a:ext cx="1503871" cy="609600"/>
          </a:xfrm>
          <a:prstGeom prst="rect">
            <a:avLst/>
          </a:prstGeom>
          <a:solidFill>
            <a:schemeClr val="accent1">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Help Portal</a:t>
            </a:r>
          </a:p>
        </p:txBody>
      </p:sp>
      <p:sp>
        <p:nvSpPr>
          <p:cNvPr id="6" name="Rectangle 5">
            <a:extLst>
              <a:ext uri="{FF2B5EF4-FFF2-40B4-BE49-F238E27FC236}">
                <a16:creationId xmlns:a16="http://schemas.microsoft.com/office/drawing/2014/main" id="{B9B46384-A22C-49D4-9ECF-B99E5924E568}"/>
              </a:ext>
            </a:extLst>
          </p:cNvPr>
          <p:cNvSpPr/>
          <p:nvPr/>
        </p:nvSpPr>
        <p:spPr bwMode="gray">
          <a:xfrm>
            <a:off x="5659177" y="4776192"/>
            <a:ext cx="1503871" cy="609600"/>
          </a:xfrm>
          <a:prstGeom prst="rect">
            <a:avLst/>
          </a:prstGeom>
          <a:solidFill>
            <a:schemeClr val="accent1">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Enable Now CMS</a:t>
            </a:r>
          </a:p>
        </p:txBody>
      </p:sp>
      <p:sp>
        <p:nvSpPr>
          <p:cNvPr id="7" name="Rectangle 6">
            <a:extLst>
              <a:ext uri="{FF2B5EF4-FFF2-40B4-BE49-F238E27FC236}">
                <a16:creationId xmlns:a16="http://schemas.microsoft.com/office/drawing/2014/main" id="{DE373885-8207-4892-9A89-1F97950AAB78}"/>
              </a:ext>
            </a:extLst>
          </p:cNvPr>
          <p:cNvSpPr/>
          <p:nvPr/>
        </p:nvSpPr>
        <p:spPr bwMode="gray">
          <a:xfrm>
            <a:off x="2841817" y="4779933"/>
            <a:ext cx="1503871" cy="609600"/>
          </a:xfrm>
          <a:prstGeom prst="rect">
            <a:avLst/>
          </a:prstGeom>
          <a:solidFill>
            <a:schemeClr val="accent1">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DITA CMS</a:t>
            </a:r>
          </a:p>
        </p:txBody>
      </p:sp>
      <p:sp>
        <p:nvSpPr>
          <p:cNvPr id="10" name="TextBox 9">
            <a:extLst>
              <a:ext uri="{FF2B5EF4-FFF2-40B4-BE49-F238E27FC236}">
                <a16:creationId xmlns:a16="http://schemas.microsoft.com/office/drawing/2014/main" id="{2115B0A4-7ABC-4E6C-8CDA-44939A3EB98E}"/>
              </a:ext>
            </a:extLst>
          </p:cNvPr>
          <p:cNvSpPr txBox="1"/>
          <p:nvPr/>
        </p:nvSpPr>
        <p:spPr>
          <a:xfrm>
            <a:off x="828358" y="2844460"/>
            <a:ext cx="1374476"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consume</a:t>
            </a:r>
          </a:p>
        </p:txBody>
      </p:sp>
      <p:cxnSp>
        <p:nvCxnSpPr>
          <p:cNvPr id="11" name="Straight Arrow Connector 10">
            <a:extLst>
              <a:ext uri="{FF2B5EF4-FFF2-40B4-BE49-F238E27FC236}">
                <a16:creationId xmlns:a16="http://schemas.microsoft.com/office/drawing/2014/main" id="{90EF0327-658F-45F5-9D30-5CC97C81DC45}"/>
              </a:ext>
            </a:extLst>
          </p:cNvPr>
          <p:cNvCxnSpPr>
            <a:cxnSpLocks/>
            <a:stCxn id="7" idx="0"/>
            <a:endCxn id="5" idx="2"/>
          </p:cNvCxnSpPr>
          <p:nvPr/>
        </p:nvCxnSpPr>
        <p:spPr>
          <a:xfrm flipV="1">
            <a:off x="3593753" y="3920167"/>
            <a:ext cx="0" cy="859766"/>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526A105-6E6B-4A8B-BB7A-B9AC39CDCE73}"/>
              </a:ext>
            </a:extLst>
          </p:cNvPr>
          <p:cNvCxnSpPr>
            <a:cxnSpLocks/>
          </p:cNvCxnSpPr>
          <p:nvPr/>
        </p:nvCxnSpPr>
        <p:spPr>
          <a:xfrm flipV="1">
            <a:off x="6411112" y="3920167"/>
            <a:ext cx="0" cy="859766"/>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3EE207C-7E2A-45F1-A618-1072BB2759AB}"/>
              </a:ext>
            </a:extLst>
          </p:cNvPr>
          <p:cNvSpPr/>
          <p:nvPr/>
        </p:nvSpPr>
        <p:spPr bwMode="gray">
          <a:xfrm>
            <a:off x="8814262" y="4780341"/>
            <a:ext cx="1503871" cy="609600"/>
          </a:xfrm>
          <a:prstGeom prst="rect">
            <a:avLst/>
          </a:prstGeom>
          <a:solidFill>
            <a:schemeClr val="accent1">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Enable Now CMS </a:t>
            </a:r>
          </a:p>
        </p:txBody>
      </p:sp>
      <p:cxnSp>
        <p:nvCxnSpPr>
          <p:cNvPr id="14" name="Straight Arrow Connector 13">
            <a:extLst>
              <a:ext uri="{FF2B5EF4-FFF2-40B4-BE49-F238E27FC236}">
                <a16:creationId xmlns:a16="http://schemas.microsoft.com/office/drawing/2014/main" id="{C026E02A-9132-4C0D-AD39-3FBF59077CCF}"/>
              </a:ext>
            </a:extLst>
          </p:cNvPr>
          <p:cNvCxnSpPr>
            <a:cxnSpLocks/>
          </p:cNvCxnSpPr>
          <p:nvPr/>
        </p:nvCxnSpPr>
        <p:spPr>
          <a:xfrm flipH="1" flipV="1">
            <a:off x="6608800" y="3920167"/>
            <a:ext cx="2205463" cy="856026"/>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7AAD8BF-B793-4B67-ABED-006FC94B1EF1}"/>
              </a:ext>
            </a:extLst>
          </p:cNvPr>
          <p:cNvSpPr txBox="1"/>
          <p:nvPr/>
        </p:nvSpPr>
        <p:spPr>
          <a:xfrm>
            <a:off x="953988" y="4211550"/>
            <a:ext cx="1374476" cy="276999"/>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publish</a:t>
            </a:r>
          </a:p>
        </p:txBody>
      </p:sp>
      <p:sp>
        <p:nvSpPr>
          <p:cNvPr id="16" name="Rectangle: Rounded Corners 15">
            <a:extLst>
              <a:ext uri="{FF2B5EF4-FFF2-40B4-BE49-F238E27FC236}">
                <a16:creationId xmlns:a16="http://schemas.microsoft.com/office/drawing/2014/main" id="{EA7747BB-61B5-46D2-9615-8E45373A8982}"/>
              </a:ext>
            </a:extLst>
          </p:cNvPr>
          <p:cNvSpPr/>
          <p:nvPr/>
        </p:nvSpPr>
        <p:spPr bwMode="gray">
          <a:xfrm>
            <a:off x="1671142" y="1514536"/>
            <a:ext cx="1439173" cy="609600"/>
          </a:xfrm>
          <a:prstGeom prst="roundRect">
            <a:avLst/>
          </a:prstGeom>
          <a:solidFill>
            <a:schemeClr val="accent3">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Context-sensitive help</a:t>
            </a:r>
          </a:p>
        </p:txBody>
      </p:sp>
      <p:sp>
        <p:nvSpPr>
          <p:cNvPr id="17" name="Rectangle: Rounded Corners 16">
            <a:extLst>
              <a:ext uri="{FF2B5EF4-FFF2-40B4-BE49-F238E27FC236}">
                <a16:creationId xmlns:a16="http://schemas.microsoft.com/office/drawing/2014/main" id="{C1176686-3321-4C4C-A412-072361C2830F}"/>
              </a:ext>
            </a:extLst>
          </p:cNvPr>
          <p:cNvSpPr/>
          <p:nvPr/>
        </p:nvSpPr>
        <p:spPr bwMode="gray">
          <a:xfrm>
            <a:off x="3389710" y="1514536"/>
            <a:ext cx="1439173" cy="609600"/>
          </a:xfrm>
          <a:prstGeom prst="roundRect">
            <a:avLst/>
          </a:prstGeom>
          <a:solidFill>
            <a:schemeClr val="accent3">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Guided tours</a:t>
            </a:r>
          </a:p>
        </p:txBody>
      </p:sp>
      <p:sp>
        <p:nvSpPr>
          <p:cNvPr id="18" name="Rectangle: Rounded Corners 17">
            <a:extLst>
              <a:ext uri="{FF2B5EF4-FFF2-40B4-BE49-F238E27FC236}">
                <a16:creationId xmlns:a16="http://schemas.microsoft.com/office/drawing/2014/main" id="{25AA0C57-3975-4637-AAF4-D642887C610E}"/>
              </a:ext>
            </a:extLst>
          </p:cNvPr>
          <p:cNvSpPr/>
          <p:nvPr/>
        </p:nvSpPr>
        <p:spPr bwMode="gray">
          <a:xfrm>
            <a:off x="5169627" y="1514536"/>
            <a:ext cx="1439173" cy="609600"/>
          </a:xfrm>
          <a:prstGeom prst="roundRect">
            <a:avLst/>
          </a:prstGeom>
          <a:solidFill>
            <a:schemeClr val="accent3">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Getting started tutorial</a:t>
            </a:r>
          </a:p>
        </p:txBody>
      </p:sp>
      <p:sp>
        <p:nvSpPr>
          <p:cNvPr id="19" name="Rectangle: Rounded Corners 18">
            <a:extLst>
              <a:ext uri="{FF2B5EF4-FFF2-40B4-BE49-F238E27FC236}">
                <a16:creationId xmlns:a16="http://schemas.microsoft.com/office/drawing/2014/main" id="{411C3BB0-6F90-4CE9-BD9F-C70CDDF94F7C}"/>
              </a:ext>
            </a:extLst>
          </p:cNvPr>
          <p:cNvSpPr/>
          <p:nvPr/>
        </p:nvSpPr>
        <p:spPr bwMode="gray">
          <a:xfrm>
            <a:off x="6874931" y="1514536"/>
            <a:ext cx="1439173" cy="609600"/>
          </a:xfrm>
          <a:prstGeom prst="roundRect">
            <a:avLst/>
          </a:prstGeom>
          <a:solidFill>
            <a:schemeClr val="accent3">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Task tutorial</a:t>
            </a:r>
          </a:p>
        </p:txBody>
      </p:sp>
      <p:cxnSp>
        <p:nvCxnSpPr>
          <p:cNvPr id="28" name="Straight Arrow Connector 27">
            <a:extLst>
              <a:ext uri="{FF2B5EF4-FFF2-40B4-BE49-F238E27FC236}">
                <a16:creationId xmlns:a16="http://schemas.microsoft.com/office/drawing/2014/main" id="{15CFE155-61B5-4134-B3FF-8F972058788E}"/>
              </a:ext>
            </a:extLst>
          </p:cNvPr>
          <p:cNvCxnSpPr>
            <a:cxnSpLocks/>
          </p:cNvCxnSpPr>
          <p:nvPr/>
        </p:nvCxnSpPr>
        <p:spPr>
          <a:xfrm flipV="1">
            <a:off x="6411112" y="2655353"/>
            <a:ext cx="0" cy="655214"/>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C606FF72-3950-48D5-8F45-23EF6D591A19}"/>
              </a:ext>
            </a:extLst>
          </p:cNvPr>
          <p:cNvCxnSpPr>
            <a:cxnSpLocks/>
          </p:cNvCxnSpPr>
          <p:nvPr/>
        </p:nvCxnSpPr>
        <p:spPr>
          <a:xfrm flipV="1">
            <a:off x="3606694" y="2655353"/>
            <a:ext cx="0" cy="655214"/>
          </a:xfrm>
          <a:prstGeom prst="straightConnector1">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6CB85EC9-6111-4D53-9470-E702F804184F}"/>
              </a:ext>
            </a:extLst>
          </p:cNvPr>
          <p:cNvSpPr/>
          <p:nvPr/>
        </p:nvSpPr>
        <p:spPr bwMode="gray">
          <a:xfrm>
            <a:off x="2202834" y="5651938"/>
            <a:ext cx="5837580" cy="276999"/>
          </a:xfrm>
          <a:prstGeom prst="roundRect">
            <a:avLst/>
          </a:prstGeom>
          <a:solidFill>
            <a:schemeClr val="accent4">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SAP</a:t>
            </a:r>
          </a:p>
        </p:txBody>
      </p:sp>
      <p:sp>
        <p:nvSpPr>
          <p:cNvPr id="33" name="Rectangle: Rounded Corners 32">
            <a:extLst>
              <a:ext uri="{FF2B5EF4-FFF2-40B4-BE49-F238E27FC236}">
                <a16:creationId xmlns:a16="http://schemas.microsoft.com/office/drawing/2014/main" id="{B7F66375-B97E-44C9-8712-E19BD8237F4B}"/>
              </a:ext>
            </a:extLst>
          </p:cNvPr>
          <p:cNvSpPr/>
          <p:nvPr/>
        </p:nvSpPr>
        <p:spPr bwMode="gray">
          <a:xfrm>
            <a:off x="8492307" y="5651938"/>
            <a:ext cx="2147779" cy="276999"/>
          </a:xfrm>
          <a:prstGeom prst="roundRect">
            <a:avLst/>
          </a:prstGeom>
          <a:solidFill>
            <a:schemeClr val="accent4">
              <a:lumMod val="20000"/>
              <a:lumOff val="80000"/>
            </a:schemeClr>
          </a:solid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800" b="0" i="0" u="none" strike="noStrike" kern="0" cap="none" spc="0" normalizeH="0" baseline="0" noProof="0" dirty="0">
                <a:ln>
                  <a:noFill/>
                </a:ln>
                <a:solidFill>
                  <a:srgbClr val="FF0000"/>
                </a:solidFill>
                <a:effectLst/>
                <a:uLnTx/>
                <a:uFillTx/>
                <a:ea typeface="Arial Unicode MS" pitchFamily="34" charset="-128"/>
                <a:cs typeface="Arial Unicode MS" pitchFamily="34" charset="-128"/>
              </a:rPr>
              <a:t>Customer/Partner</a:t>
            </a:r>
          </a:p>
        </p:txBody>
      </p:sp>
      <p:sp>
        <p:nvSpPr>
          <p:cNvPr id="20" name="TextBox 19">
            <a:extLst>
              <a:ext uri="{FF2B5EF4-FFF2-40B4-BE49-F238E27FC236}">
                <a16:creationId xmlns:a16="http://schemas.microsoft.com/office/drawing/2014/main" id="{93CE390B-64AB-42E1-9D7A-CF5E3A1E375E}"/>
              </a:ext>
            </a:extLst>
          </p:cNvPr>
          <p:cNvSpPr txBox="1"/>
          <p:nvPr/>
        </p:nvSpPr>
        <p:spPr>
          <a:xfrm>
            <a:off x="4005209" y="6110799"/>
            <a:ext cx="320601"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UA</a:t>
            </a:r>
          </a:p>
        </p:txBody>
      </p:sp>
      <p:sp>
        <p:nvSpPr>
          <p:cNvPr id="21" name="Arrow: Right 20">
            <a:extLst>
              <a:ext uri="{FF2B5EF4-FFF2-40B4-BE49-F238E27FC236}">
                <a16:creationId xmlns:a16="http://schemas.microsoft.com/office/drawing/2014/main" id="{C07B77FC-F402-4EB3-98C5-7D03C7E078A3}"/>
              </a:ext>
            </a:extLst>
          </p:cNvPr>
          <p:cNvSpPr/>
          <p:nvPr/>
        </p:nvSpPr>
        <p:spPr bwMode="gray">
          <a:xfrm>
            <a:off x="5175869" y="6103923"/>
            <a:ext cx="306822" cy="276999"/>
          </a:xfrm>
          <a:prstGeom prst="rightArrow">
            <a:avLst/>
          </a:prstGeom>
          <a:solidFill>
            <a:schemeClr val="accent1"/>
          </a:solidFill>
          <a:ln w="25400" algn="ctr">
            <a:noFill/>
            <a:miter lim="800000"/>
            <a:headEnd/>
            <a:tailEnd/>
          </a:ln>
        </p:spPr>
        <p:txBody>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p>
            <a:pPr algn="ctr" defTabSz="914400"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sp>
        <p:nvSpPr>
          <p:cNvPr id="26" name="Arrow: Right 25">
            <a:extLst>
              <a:ext uri="{FF2B5EF4-FFF2-40B4-BE49-F238E27FC236}">
                <a16:creationId xmlns:a16="http://schemas.microsoft.com/office/drawing/2014/main" id="{661ABB01-D554-4E51-A0AE-574D2A4070FF}"/>
              </a:ext>
            </a:extLst>
          </p:cNvPr>
          <p:cNvSpPr/>
          <p:nvPr/>
        </p:nvSpPr>
        <p:spPr bwMode="gray">
          <a:xfrm rot="10800000">
            <a:off x="4543371" y="6103923"/>
            <a:ext cx="306822" cy="276999"/>
          </a:xfrm>
          <a:prstGeom prst="rightArrow">
            <a:avLst/>
          </a:prstGeom>
          <a:solidFill>
            <a:schemeClr val="accent1"/>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7" name="TextBox 26">
            <a:extLst>
              <a:ext uri="{FF2B5EF4-FFF2-40B4-BE49-F238E27FC236}">
                <a16:creationId xmlns:a16="http://schemas.microsoft.com/office/drawing/2014/main" id="{7175FB05-BF9F-4EA5-A5D4-D2FAA8F6EEC9}"/>
              </a:ext>
            </a:extLst>
          </p:cNvPr>
          <p:cNvSpPr txBox="1"/>
          <p:nvPr/>
        </p:nvSpPr>
        <p:spPr>
          <a:xfrm>
            <a:off x="5707605" y="6123037"/>
            <a:ext cx="3988271" cy="553998"/>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kern="0" dirty="0">
                <a:ea typeface="Arial Unicode MS" pitchFamily="34" charset="-128"/>
                <a:cs typeface="Arial Unicode MS" pitchFamily="34" charset="-128"/>
              </a:rPr>
              <a:t>SME (whoever has the right expertise) </a:t>
            </a:r>
            <a:br>
              <a:rPr lang="en-US" sz="1800" kern="0" dirty="0">
                <a:ea typeface="Arial Unicode MS" pitchFamily="34" charset="-128"/>
                <a:cs typeface="Arial Unicode MS" pitchFamily="34" charset="-128"/>
              </a:rPr>
            </a:br>
            <a:r>
              <a:rPr lang="en-US" sz="1800" kern="0" dirty="0">
                <a:ea typeface="Arial Unicode MS" pitchFamily="34" charset="-128"/>
                <a:cs typeface="Arial Unicode MS" pitchFamily="34" charset="-128"/>
              </a:rPr>
              <a:t>and recording/production service</a:t>
            </a:r>
          </a:p>
        </p:txBody>
      </p:sp>
    </p:spTree>
    <p:extLst>
      <p:ext uri="{BB962C8B-B14F-4D97-AF65-F5344CB8AC3E}">
        <p14:creationId xmlns:p14="http://schemas.microsoft.com/office/powerpoint/2010/main" val="17109596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4BE113-5FE6-46FB-81FE-2372B13BC08B}"/>
              </a:ext>
            </a:extLst>
          </p:cNvPr>
          <p:cNvSpPr>
            <a:spLocks noGrp="1"/>
          </p:cNvSpPr>
          <p:nvPr>
            <p:ph type="body" sz="quarter" idx="10"/>
          </p:nvPr>
        </p:nvSpPr>
        <p:spPr>
          <a:xfrm>
            <a:off x="457344" y="1175657"/>
            <a:ext cx="11186477" cy="5160343"/>
          </a:xfrm>
        </p:spPr>
        <p:txBody>
          <a:bodyPr/>
          <a:lstStyle/>
          <a:p>
            <a:endParaRPr lang="en-US" b="1" dirty="0"/>
          </a:p>
          <a:p>
            <a:endParaRPr lang="en-US" b="1" dirty="0"/>
          </a:p>
        </p:txBody>
      </p:sp>
      <p:sp>
        <p:nvSpPr>
          <p:cNvPr id="3" name="Title 2">
            <a:extLst>
              <a:ext uri="{FF2B5EF4-FFF2-40B4-BE49-F238E27FC236}">
                <a16:creationId xmlns:a16="http://schemas.microsoft.com/office/drawing/2014/main" id="{B158845F-C776-41C8-9E13-9B368B40B473}"/>
              </a:ext>
            </a:extLst>
          </p:cNvPr>
          <p:cNvSpPr>
            <a:spLocks noGrp="1"/>
          </p:cNvSpPr>
          <p:nvPr>
            <p:ph type="title"/>
          </p:nvPr>
        </p:nvSpPr>
        <p:spPr/>
        <p:txBody>
          <a:bodyPr/>
          <a:lstStyle/>
          <a:p>
            <a:r>
              <a:rPr lang="en-US" dirty="0"/>
              <a:t>SAP training options for customers</a:t>
            </a:r>
          </a:p>
        </p:txBody>
      </p:sp>
      <p:sp>
        <p:nvSpPr>
          <p:cNvPr id="4" name="TextBox 3">
            <a:extLst>
              <a:ext uri="{FF2B5EF4-FFF2-40B4-BE49-F238E27FC236}">
                <a16:creationId xmlns:a16="http://schemas.microsoft.com/office/drawing/2014/main" id="{F4B5B242-760C-43D1-8674-D2A42A954A07}"/>
              </a:ext>
            </a:extLst>
          </p:cNvPr>
          <p:cNvSpPr txBox="1"/>
          <p:nvPr/>
        </p:nvSpPr>
        <p:spPr>
          <a:xfrm>
            <a:off x="503999" y="1194318"/>
            <a:ext cx="9908964" cy="5886227"/>
          </a:xfrm>
          <a:prstGeom prst="rect">
            <a:avLst/>
          </a:prstGeom>
          <a:noFill/>
        </p:spPr>
        <p:txBody>
          <a:bodyPr wrap="square" lIns="0" tIns="0" rIns="0" bIns="0" rtlCol="0" anchor="t">
            <a:spAutoFit/>
          </a:bodyPr>
          <a:lstStyle/>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a:p>
            <a:pPr marL="285750" indent="-285750" fontAlgn="base">
              <a:spcBef>
                <a:spcPct val="50000"/>
              </a:spcBef>
              <a:spcAft>
                <a:spcPct val="0"/>
              </a:spcAft>
              <a:buClr>
                <a:srgbClr val="F0AB00"/>
              </a:buClr>
              <a:buSzPct val="80000"/>
              <a:buFont typeface="Arial" panose="020B0604020202020204" pitchFamily="34" charset="0"/>
              <a:buChar char="•"/>
            </a:pPr>
            <a:r>
              <a:rPr lang="en-IN" dirty="0"/>
              <a:t>Public training: </a:t>
            </a:r>
            <a:r>
              <a:rPr lang="en-IN" u="sng" dirty="0">
                <a:hlinkClick r:id="rId3"/>
              </a:rPr>
              <a:t>https://training.sap.com/search?q=Enable+NOw&amp;filters%5Bcountry%5D%5BUnited+States+of+America%5D=on&amp;filters%5Bcountry%5D%5BCanada%5D=on</a:t>
            </a:r>
            <a:r>
              <a:rPr lang="en-IN" dirty="0"/>
              <a:t> </a:t>
            </a:r>
            <a:endParaRPr lang="en-US" dirty="0"/>
          </a:p>
          <a:p>
            <a:pPr marL="285750" indent="-285750" fontAlgn="base">
              <a:spcBef>
                <a:spcPct val="50000"/>
              </a:spcBef>
              <a:spcAft>
                <a:spcPct val="0"/>
              </a:spcAft>
              <a:buClr>
                <a:srgbClr val="F0AB00"/>
              </a:buClr>
              <a:buSzPct val="80000"/>
              <a:buFont typeface="Arial" panose="020B0604020202020204" pitchFamily="34" charset="0"/>
              <a:buChar char="•"/>
            </a:pPr>
            <a:r>
              <a:rPr lang="en-IN" dirty="0"/>
              <a:t>Learning Hub:</a:t>
            </a:r>
            <a:br>
              <a:rPr lang="en-IN" dirty="0"/>
            </a:br>
            <a:r>
              <a:rPr lang="en-IN" dirty="0"/>
              <a:t>   </a:t>
            </a:r>
            <a:r>
              <a:rPr lang="en-US" dirty="0">
                <a:hlinkClick r:id="rId4"/>
              </a:rPr>
              <a:t>https://training.sap.com/learninghub</a:t>
            </a:r>
            <a:endParaRPr lang="en-US" dirty="0"/>
          </a:p>
          <a:p>
            <a:pPr lvl="1" fontAlgn="base">
              <a:spcBef>
                <a:spcPct val="50000"/>
              </a:spcBef>
              <a:spcAft>
                <a:spcPct val="0"/>
              </a:spcAft>
              <a:buClr>
                <a:srgbClr val="F0AB00"/>
              </a:buClr>
              <a:buSzPct val="80000"/>
              <a:buNone/>
            </a:pPr>
            <a:r>
              <a:rPr lang="en-IN" dirty="0"/>
              <a:t>SEN10, SEN20, SEN30, SEN100 – recorded trainings</a:t>
            </a:r>
          </a:p>
          <a:p>
            <a:pPr lvl="1" fontAlgn="base">
              <a:spcBef>
                <a:spcPct val="50000"/>
              </a:spcBef>
              <a:spcAft>
                <a:spcPct val="0"/>
              </a:spcAft>
              <a:buClr>
                <a:srgbClr val="F0AB00"/>
              </a:buClr>
              <a:buSzPct val="80000"/>
              <a:buNone/>
            </a:pPr>
            <a:r>
              <a:rPr lang="en-IN" dirty="0"/>
              <a:t>Professional edition – professional users</a:t>
            </a:r>
          </a:p>
          <a:p>
            <a:pPr lvl="1" fontAlgn="base">
              <a:spcBef>
                <a:spcPct val="50000"/>
              </a:spcBef>
              <a:spcAft>
                <a:spcPct val="0"/>
              </a:spcAft>
              <a:buClr>
                <a:srgbClr val="F0AB00"/>
              </a:buClr>
              <a:buSzPct val="80000"/>
              <a:buNone/>
            </a:pPr>
            <a:r>
              <a:rPr lang="en-IN" dirty="0"/>
              <a:t>Business edition – $250 p.a. – general users</a:t>
            </a:r>
          </a:p>
          <a:p>
            <a:pPr lvl="1" fontAlgn="base">
              <a:spcBef>
                <a:spcPct val="50000"/>
              </a:spcBef>
              <a:spcAft>
                <a:spcPct val="0"/>
              </a:spcAft>
              <a:buClr>
                <a:srgbClr val="F0AB00"/>
              </a:buClr>
              <a:buSzPct val="80000"/>
              <a:buNone/>
            </a:pPr>
            <a:r>
              <a:rPr lang="en-IN" dirty="0"/>
              <a:t>Discovery edition – 14-day trial period</a:t>
            </a:r>
          </a:p>
          <a:p>
            <a:pPr marL="342900" indent="-342900" fontAlgn="base">
              <a:spcBef>
                <a:spcPct val="50000"/>
              </a:spcBef>
              <a:spcAft>
                <a:spcPct val="0"/>
              </a:spcAft>
              <a:buClr>
                <a:srgbClr val="F0AB00"/>
              </a:buClr>
              <a:buSzPct val="80000"/>
              <a:buFont typeface="Arial" panose="020B0604020202020204" pitchFamily="34" charset="0"/>
              <a:buChar char="•"/>
            </a:pPr>
            <a:r>
              <a:rPr lang="en-IN" dirty="0"/>
              <a:t>Service for training with customer – This is typically how customers do it today</a:t>
            </a:r>
            <a:endParaRPr lang="en-US" dirty="0"/>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170182876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4BE113-5FE6-46FB-81FE-2372B13BC08B}"/>
              </a:ext>
            </a:extLst>
          </p:cNvPr>
          <p:cNvSpPr>
            <a:spLocks noGrp="1"/>
          </p:cNvSpPr>
          <p:nvPr>
            <p:ph type="body" sz="quarter" idx="10"/>
          </p:nvPr>
        </p:nvSpPr>
        <p:spPr>
          <a:xfrm>
            <a:off x="457344" y="1175657"/>
            <a:ext cx="11186477" cy="5160343"/>
          </a:xfrm>
        </p:spPr>
        <p:txBody>
          <a:bodyPr/>
          <a:lstStyle/>
          <a:p>
            <a:endParaRPr lang="en-US" b="1" dirty="0"/>
          </a:p>
          <a:p>
            <a:endParaRPr lang="en-US" b="1" dirty="0"/>
          </a:p>
        </p:txBody>
      </p:sp>
      <p:sp>
        <p:nvSpPr>
          <p:cNvPr id="3" name="Title 2">
            <a:extLst>
              <a:ext uri="{FF2B5EF4-FFF2-40B4-BE49-F238E27FC236}">
                <a16:creationId xmlns:a16="http://schemas.microsoft.com/office/drawing/2014/main" id="{B158845F-C776-41C8-9E13-9B368B40B473}"/>
              </a:ext>
            </a:extLst>
          </p:cNvPr>
          <p:cNvSpPr>
            <a:spLocks noGrp="1"/>
          </p:cNvSpPr>
          <p:nvPr>
            <p:ph type="title"/>
          </p:nvPr>
        </p:nvSpPr>
        <p:spPr/>
        <p:txBody>
          <a:bodyPr/>
          <a:lstStyle/>
          <a:p>
            <a:r>
              <a:rPr lang="en-US" dirty="0"/>
              <a:t>Why a standard for in-app help?</a:t>
            </a:r>
          </a:p>
        </p:txBody>
      </p:sp>
      <p:sp>
        <p:nvSpPr>
          <p:cNvPr id="4" name="TextBox 3">
            <a:extLst>
              <a:ext uri="{FF2B5EF4-FFF2-40B4-BE49-F238E27FC236}">
                <a16:creationId xmlns:a16="http://schemas.microsoft.com/office/drawing/2014/main" id="{F4B5B242-760C-43D1-8674-D2A42A954A07}"/>
              </a:ext>
            </a:extLst>
          </p:cNvPr>
          <p:cNvSpPr txBox="1"/>
          <p:nvPr/>
        </p:nvSpPr>
        <p:spPr>
          <a:xfrm>
            <a:off x="503999" y="1194318"/>
            <a:ext cx="9908964" cy="3046988"/>
          </a:xfrm>
          <a:prstGeom prst="rect">
            <a:avLst/>
          </a:prstGeom>
          <a:noFill/>
        </p:spPr>
        <p:txBody>
          <a:bodyPr wrap="square" lIns="0" tIns="0" rIns="0" bIns="0" rtlCol="0" anchor="t">
            <a:spAutoFit/>
          </a:bodyPr>
          <a:lstStyle/>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a:p>
            <a:pPr marL="285750" indent="-285750" fontAlgn="base">
              <a:spcBef>
                <a:spcPct val="50000"/>
              </a:spcBef>
              <a:spcAft>
                <a:spcPct val="0"/>
              </a:spcAft>
              <a:buClr>
                <a:srgbClr val="F0AB00"/>
              </a:buClr>
              <a:buSzPct val="80000"/>
              <a:buFont typeface="Arial" panose="020B0604020202020204" pitchFamily="34" charset="0"/>
              <a:buChar char="•"/>
            </a:pPr>
            <a:r>
              <a:rPr lang="en-US" sz="1800" dirty="0">
                <a:sym typeface="Wingdings" pitchFamily="2" charset="2"/>
              </a:rPr>
              <a:t>In-app help at the fingertips leads to happy users and helps drive feature adoption and renewals</a:t>
            </a:r>
            <a:endParaRPr lang="en-US" sz="1800" kern="0" dirty="0">
              <a:ea typeface="Arial Unicode MS"/>
              <a:cs typeface="Arial Unicode MS"/>
            </a:endParaRPr>
          </a:p>
          <a:p>
            <a:pPr marL="285750" indent="-285750" fontAlgn="base">
              <a:spcBef>
                <a:spcPct val="50000"/>
              </a:spcBef>
              <a:spcAft>
                <a:spcPct val="0"/>
              </a:spcAft>
              <a:buClr>
                <a:srgbClr val="F0AB00"/>
              </a:buClr>
              <a:buSzPct val="80000"/>
              <a:buFont typeface="Arial" panose="020B0604020202020204" pitchFamily="34" charset="0"/>
              <a:buChar char="•"/>
            </a:pPr>
            <a:r>
              <a:rPr lang="en-US" sz="1800" kern="0" dirty="0">
                <a:ea typeface="Arial Unicode MS"/>
                <a:cs typeface="Arial Unicode MS"/>
              </a:rPr>
              <a:t>Provides great impact on customer experience and call driver volume</a:t>
            </a:r>
            <a:endParaRPr lang="en-US" sz="1800" kern="0" dirty="0">
              <a:ea typeface="Arial Unicode MS" pitchFamily="34" charset="-128"/>
              <a:cs typeface="Arial Unicode MS" pitchFamily="34" charset="-128"/>
            </a:endParaRPr>
          </a:p>
          <a:p>
            <a:pPr marL="285750" indent="-285750" fontAlgn="base">
              <a:spcBef>
                <a:spcPct val="50000"/>
              </a:spcBef>
              <a:spcAft>
                <a:spcPct val="0"/>
              </a:spcAft>
              <a:buClr>
                <a:srgbClr val="F0AB00"/>
              </a:buClr>
              <a:buSzPct val="80000"/>
              <a:buFont typeface="Arial" panose="020B0604020202020204" pitchFamily="34" charset="0"/>
              <a:buChar char="•"/>
            </a:pPr>
            <a:r>
              <a:rPr lang="en-US" sz="1800" kern="0" dirty="0">
                <a:ea typeface="Arial Unicode MS" pitchFamily="34" charset="-128"/>
                <a:cs typeface="Arial Unicode MS" pitchFamily="34" charset="-128"/>
              </a:rPr>
              <a:t>Consistent look and feel across applications </a:t>
            </a:r>
          </a:p>
          <a:p>
            <a:pPr marL="285750" indent="-285750" fontAlgn="base">
              <a:spcBef>
                <a:spcPct val="50000"/>
              </a:spcBef>
              <a:spcAft>
                <a:spcPct val="0"/>
              </a:spcAft>
              <a:buClr>
                <a:srgbClr val="F0AB00"/>
              </a:buClr>
              <a:buSzPct val="80000"/>
              <a:buFont typeface="Arial" panose="020B0604020202020204" pitchFamily="34" charset="0"/>
              <a:buChar char="•"/>
            </a:pPr>
            <a:r>
              <a:rPr lang="en-US" sz="1800" kern="0" dirty="0">
                <a:ea typeface="Arial Unicode MS"/>
                <a:cs typeface="Arial Unicode MS"/>
              </a:rPr>
              <a:t>No need of a rigid guideline within the org but a common framework is important</a:t>
            </a:r>
          </a:p>
          <a:p>
            <a:pPr marL="285750" indent="-285750" fontAlgn="base">
              <a:spcBef>
                <a:spcPct val="50000"/>
              </a:spcBef>
              <a:spcAft>
                <a:spcPct val="0"/>
              </a:spcAft>
              <a:buClr>
                <a:srgbClr val="F0AB00"/>
              </a:buClr>
              <a:buSzPct val="80000"/>
              <a:buFont typeface="Arial" panose="020B0604020202020204" pitchFamily="34" charset="0"/>
              <a:buChar char="•"/>
            </a:pPr>
            <a:endParaRPr lang="en-US" sz="1800" b="1" kern="0" dirty="0">
              <a:ea typeface="Arial Unicode MS" pitchFamily="34" charset="-128"/>
              <a:cs typeface="Arial Unicode MS" pitchFamily="34" charset="-128"/>
            </a:endParaRPr>
          </a:p>
          <a:p>
            <a:pPr fontAlgn="base">
              <a:spcBef>
                <a:spcPct val="50000"/>
              </a:spcBef>
              <a:spcAft>
                <a:spcPct val="0"/>
              </a:spcAft>
              <a:buClr>
                <a:srgbClr val="F0AB00"/>
              </a:buClr>
              <a:buSzPct val="80000"/>
            </a:pPr>
            <a:endParaRPr lang="en-US" sz="1800" b="1" kern="0" dirty="0">
              <a:ea typeface="Arial Unicode MS" pitchFamily="34" charset="-128"/>
              <a:cs typeface="Arial Unicode MS" pitchFamily="34" charset="-128"/>
            </a:endParaRPr>
          </a:p>
        </p:txBody>
      </p:sp>
    </p:spTree>
    <p:extLst>
      <p:ext uri="{BB962C8B-B14F-4D97-AF65-F5344CB8AC3E}">
        <p14:creationId xmlns:p14="http://schemas.microsoft.com/office/powerpoint/2010/main" val="417651117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SAP Ariba 2019 16x9 black and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E568D2CB-B6E9-428E-AF57-CE8D1B62ACFF}" vid="{AEC237DC-8D4A-4B07-8C77-8132966FCD47}"/>
    </a:ext>
  </a:extLst>
</a:theme>
</file>

<file path=ppt/theme/theme2.xml><?xml version="1.0" encoding="utf-8"?>
<a:theme xmlns:a="http://schemas.openxmlformats.org/drawingml/2006/main" name="SAP Ariba 2019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E568D2CB-B6E9-428E-AF57-CE8D1B62ACFF}" vid="{C4F04D4C-C372-4C5F-86A0-FFDFFCD00FFC}"/>
    </a:ext>
  </a:extLst>
</a:theme>
</file>

<file path=ppt/theme/theme3.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0.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1.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2.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3.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4.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5.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6.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7.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8.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19.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2.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20.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21.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22.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23.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3.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4.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5.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6.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7.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8.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ppt/theme/themeOverride9.xml><?xml version="1.0" encoding="utf-8"?>
<a:themeOverride xmlns:a="http://schemas.openxmlformats.org/drawingml/2006/main">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29846AC6F9EA4087252FE6F6CC4D90" ma:contentTypeVersion="2" ma:contentTypeDescription="Create a new document." ma:contentTypeScope="" ma:versionID="495cf7500e0ee2d16a3c544a7c62d59a">
  <xsd:schema xmlns:xsd="http://www.w3.org/2001/XMLSchema" xmlns:xs="http://www.w3.org/2001/XMLSchema" xmlns:p="http://schemas.microsoft.com/office/2006/metadata/properties" xmlns:ns2="c3b91477-f9d0-4cfa-af28-8350cd71a42c" targetNamespace="http://schemas.microsoft.com/office/2006/metadata/properties" ma:root="true" ma:fieldsID="dee21793fd01d30633b3ed6a704296b4" ns2:_="">
    <xsd:import namespace="c3b91477-f9d0-4cfa-af28-8350cd71a42c"/>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b91477-f9d0-4cfa-af28-8350cd71a4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267A4E-33AD-4912-8682-F7EE5EE47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b91477-f9d0-4cfa-af28-8350cd71a4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3BB3DE9-98D1-415A-BB1F-8204C5BB15D9}">
  <ds:schemaRefs>
    <ds:schemaRef ds:uri="http://schemas.microsoft.com/sharepoint/v3/contenttype/forms"/>
  </ds:schemaRefs>
</ds:datastoreItem>
</file>

<file path=customXml/itemProps3.xml><?xml version="1.0" encoding="utf-8"?>
<ds:datastoreItem xmlns:ds="http://schemas.openxmlformats.org/officeDocument/2006/customXml" ds:itemID="{2ADDD672-E71A-4605-A583-109EC311372E}">
  <ds:schemaRefs>
    <ds:schemaRef ds:uri="http://schemas.microsoft.com/office/infopath/2007/PartnerControl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openxmlformats.org/package/2006/metadata/core-properties"/>
    <ds:schemaRef ds:uri="c3b91477-f9d0-4cfa-af28-8350cd71a4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SAP_Ariba_2019_16x9_black_and_white</Template>
  <TotalTime>419</TotalTime>
  <Words>814</Words>
  <Application>Microsoft Office PowerPoint</Application>
  <PresentationFormat>Custom</PresentationFormat>
  <Paragraphs>133</Paragraphs>
  <Slides>26</Slides>
  <Notes>2</Notes>
  <HiddenSlides>2</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Courier New</vt:lpstr>
      <vt:lpstr>Symbol</vt:lpstr>
      <vt:lpstr>wingdings</vt:lpstr>
      <vt:lpstr>wingdings</vt:lpstr>
      <vt:lpstr>SAP Ariba 2019 16x9 black and white</vt:lpstr>
      <vt:lpstr>SAP Ariba 2019 16x9 blue</vt:lpstr>
      <vt:lpstr>SAP Enable Now Web Assistant content strategy  </vt:lpstr>
      <vt:lpstr>Agenda</vt:lpstr>
      <vt:lpstr>Traditional documentation vs Online help</vt:lpstr>
      <vt:lpstr>Online help vs Contextual help</vt:lpstr>
      <vt:lpstr>Context sensitive help  (in-app help)</vt:lpstr>
      <vt:lpstr>What is SAP Enable Now</vt:lpstr>
      <vt:lpstr>Content landscape overview (from Central UA)</vt:lpstr>
      <vt:lpstr>SAP training options for customers</vt:lpstr>
      <vt:lpstr>Why a standard for in-app help?</vt:lpstr>
      <vt:lpstr>Contextual help content strategy</vt:lpstr>
      <vt:lpstr>Supplier Experience – launch in-app help</vt:lpstr>
      <vt:lpstr>Supplier Experience – carousel</vt:lpstr>
      <vt:lpstr>SAP Enable Now Web Assistant help carousel</vt:lpstr>
      <vt:lpstr>Leveraging DITA CMS content for Web Assistant</vt:lpstr>
      <vt:lpstr>Sample SAP Ariba project: Product Sourcing  The main page. Very few elements on each page.</vt:lpstr>
      <vt:lpstr>Sample SAP Ariba project: The advanced search page</vt:lpstr>
      <vt:lpstr>Sample SAP Ariba project : BOM details</vt:lpstr>
      <vt:lpstr>Sample SAP Ariba project: Item 360</vt:lpstr>
      <vt:lpstr>Sample SAP Ariba project: Item information</vt:lpstr>
      <vt:lpstr>Sample SAP Ariba project: Simple search</vt:lpstr>
      <vt:lpstr>Sample SAP project: Financial statement  Very UI-driven content</vt:lpstr>
      <vt:lpstr>Sample SAP project: Financial statement What’s new info provided in the UI itself</vt:lpstr>
      <vt:lpstr>Sample Ariba Network project: Supplier Experience Help and guidance on the main page</vt:lpstr>
      <vt:lpstr>Thank you.</vt:lpstr>
      <vt:lpstr>PowerPoint Presentation</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Hariharan, Prasad</dc:creator>
  <cp:keywords>2019/16:9/black and white</cp:keywords>
  <cp:lastModifiedBy>Hariharan, Prasad</cp:lastModifiedBy>
  <cp:revision>81</cp:revision>
  <dcterms:created xsi:type="dcterms:W3CDTF">2019-08-27T08:47:48Z</dcterms:created>
  <dcterms:modified xsi:type="dcterms:W3CDTF">2019-08-29T18:30:26Z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0x0101003729846AC6F9EA4087252FE6F6CC4D90</vt:lpwstr>
  </property>
</Properties>
</file>