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1" r:id="rId5"/>
  </p:sldMasterIdLst>
  <p:notesMasterIdLst>
    <p:notesMasterId r:id="rId23"/>
  </p:notesMasterIdLst>
  <p:handoutMasterIdLst>
    <p:handoutMasterId r:id="rId24"/>
  </p:handoutMasterIdLst>
  <p:sldIdLst>
    <p:sldId id="437" r:id="rId6"/>
    <p:sldId id="433" r:id="rId7"/>
    <p:sldId id="447" r:id="rId8"/>
    <p:sldId id="344" r:id="rId9"/>
    <p:sldId id="364" r:id="rId10"/>
    <p:sldId id="442" r:id="rId11"/>
    <p:sldId id="443" r:id="rId12"/>
    <p:sldId id="444" r:id="rId13"/>
    <p:sldId id="445" r:id="rId14"/>
    <p:sldId id="1069" r:id="rId15"/>
    <p:sldId id="995" r:id="rId16"/>
    <p:sldId id="380" r:id="rId17"/>
    <p:sldId id="449" r:id="rId18"/>
    <p:sldId id="448" r:id="rId19"/>
    <p:sldId id="413" r:id="rId20"/>
    <p:sldId id="265" r:id="rId21"/>
    <p:sldId id="435" r:id="rId22"/>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195A"/>
    <a:srgbClr val="0F46A7"/>
    <a:srgbClr val="970A82"/>
    <a:srgbClr val="FF3399"/>
    <a:srgbClr val="FF0000"/>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2" autoAdjust="0"/>
  </p:normalViewPr>
  <p:slideViewPr>
    <p:cSldViewPr snapToGrid="0" showGuides="1">
      <p:cViewPr varScale="1">
        <p:scale>
          <a:sx n="95" d="100"/>
          <a:sy n="95" d="100"/>
        </p:scale>
        <p:origin x="324" y="84"/>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72" d="100"/>
          <a:sy n="72" d="100"/>
        </p:scale>
        <p:origin x="319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450119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10</a:t>
            </a:fld>
            <a:endParaRPr lang="en-US" dirty="0"/>
          </a:p>
        </p:txBody>
      </p:sp>
    </p:spTree>
    <p:extLst>
      <p:ext uri="{BB962C8B-B14F-4D97-AF65-F5344CB8AC3E}">
        <p14:creationId xmlns:p14="http://schemas.microsoft.com/office/powerpoint/2010/main" val="277633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621" rtl="0" eaLnBrk="1" fontAlgn="auto" latinLnBrk="0" hangingPunct="1">
              <a:lnSpc>
                <a:spcPct val="100000"/>
              </a:lnSpc>
              <a:spcBef>
                <a:spcPts val="0"/>
              </a:spcBef>
              <a:spcAft>
                <a:spcPts val="0"/>
              </a:spcAft>
              <a:buClrTx/>
              <a:buSzTx/>
              <a:buFontTx/>
              <a:buNone/>
              <a:tabLst/>
              <a:defRPr/>
            </a:pPr>
            <a:r>
              <a:rPr lang="en-US" altLang="de-DE" dirty="0"/>
              <a:t>Our tone of voice is how we sound. We speak in an open, engaging, human way. </a:t>
            </a:r>
            <a:r>
              <a:rPr lang="en-US" dirty="0"/>
              <a:t>And</a:t>
            </a:r>
            <a:r>
              <a:rPr lang="en-US" baseline="0" dirty="0"/>
              <a:t> h</a:t>
            </a:r>
            <a:r>
              <a:rPr lang="en-US" dirty="0"/>
              <a:t>ow we communicate</a:t>
            </a:r>
            <a:r>
              <a:rPr lang="en-US" baseline="0" dirty="0"/>
              <a:t> verbally is a big component of our interactions with customers. CIAO guides those verbal communications. </a:t>
            </a:r>
          </a:p>
          <a:p>
            <a:pPr marL="0" marR="0" lvl="0" indent="0" algn="l" defTabSz="1088621"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1088621" rtl="0" eaLnBrk="1" fontAlgn="auto" latinLnBrk="0" hangingPunct="1">
              <a:lnSpc>
                <a:spcPct val="100000"/>
              </a:lnSpc>
              <a:spcBef>
                <a:spcPts val="0"/>
              </a:spcBef>
              <a:spcAft>
                <a:spcPts val="0"/>
              </a:spcAft>
              <a:buClrTx/>
              <a:buSzTx/>
              <a:buFontTx/>
              <a:buNone/>
              <a:tabLst/>
              <a:defRPr/>
            </a:pPr>
            <a:r>
              <a:rPr lang="en-US" dirty="0"/>
              <a:t>CIAO is an acronym that stands for the four ways we want to communicate: Clear, Insightful, Approachable, and Optimistic, and below each are explanatory words.</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244155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401535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2802554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178789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379401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421629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391776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7962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254057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192056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127917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103289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1254372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245271761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81"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mod="1">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mod="1">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342503FE-3A2C-4E20-8BE4-DBDA5B3FD054}"/>
              </a:ext>
            </a:extLst>
          </p:cNvPr>
          <p:cNvPicPr>
            <a:picLocks noChangeAspect="1"/>
          </p:cNvPicPr>
          <p:nvPr userDrawn="1"/>
        </p:nvPicPr>
        <p:blipFill>
          <a:blip r:embed="rId2"/>
          <a:stretch>
            <a:fillRect/>
          </a:stretch>
        </p:blipFill>
        <p:spPr>
          <a:xfrm>
            <a:off x="9950552" y="6217668"/>
            <a:ext cx="1963636" cy="360000"/>
          </a:xfrm>
          <a:prstGeom prst="rect">
            <a:avLst/>
          </a:prstGeom>
        </p:spPr>
      </p:pic>
    </p:spTree>
    <p:extLst>
      <p:ext uri="{BB962C8B-B14F-4D97-AF65-F5344CB8AC3E}">
        <p14:creationId xmlns:p14="http://schemas.microsoft.com/office/powerpoint/2010/main" val="19824106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7"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Tree>
    <p:extLst>
      <p:ext uri="{BB962C8B-B14F-4D97-AF65-F5344CB8AC3E}">
        <p14:creationId xmlns:p14="http://schemas.microsoft.com/office/powerpoint/2010/main" val="78109031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451925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12"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3"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4"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5"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8139519"/>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54110005"/>
      </p:ext>
    </p:extLst>
  </p:cSld>
  <p:clrMapOvr>
    <a:masterClrMapping/>
  </p:clrMapOvr>
  <p:extLst mod="1">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26739806"/>
      </p:ext>
    </p:extLst>
  </p:cSld>
  <p:clrMapOvr>
    <a:masterClrMapping/>
  </p:clrMapOvr>
  <p:extLst mod="1">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0480462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mod="1">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833729352"/>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Roopa.Ravikumar@sap.com"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hyperlink" Target="mailto:n.Prashant.Augustine@sap.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tle Image Placeholder">
            <a:extLst>
              <a:ext uri="{FF2B5EF4-FFF2-40B4-BE49-F238E27FC236}">
                <a16:creationId xmlns:a16="http://schemas.microsoft.com/office/drawing/2014/main" id="{1DBD5BA8-3B38-4FF6-9026-EBB204C031D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61" r="61"/>
          <a:stretch/>
        </p:blipFill>
        <p:spPr>
          <a:prstGeom prst="rect">
            <a:avLst/>
          </a:prstGeom>
        </p:spPr>
      </p:pic>
      <p:sp>
        <p:nvSpPr>
          <p:cNvPr id="35" name="Speaker"/>
          <p:cNvSpPr>
            <a:spLocks noGrp="1"/>
          </p:cNvSpPr>
          <p:nvPr>
            <p:ph type="subTitle" idx="1"/>
          </p:nvPr>
        </p:nvSpPr>
        <p:spPr>
          <a:xfrm>
            <a:off x="288000" y="5130489"/>
            <a:ext cx="10899174" cy="430887"/>
          </a:xfrm>
        </p:spPr>
        <p:txBody>
          <a:bodyPr/>
          <a:lstStyle/>
          <a:p>
            <a:r>
              <a:rPr lang="en-US" dirty="0"/>
              <a:t>Roopa Ravikumar, SAP</a:t>
            </a:r>
          </a:p>
          <a:p>
            <a:r>
              <a:rPr lang="en-US" dirty="0"/>
              <a:t>Nidhi Prashant Augustine, SAP</a:t>
            </a:r>
          </a:p>
          <a:p>
            <a:pPr lvl="0"/>
            <a:r>
              <a:rPr lang="en-US" dirty="0"/>
              <a:t>Month 08, 2019</a:t>
            </a:r>
          </a:p>
        </p:txBody>
      </p:sp>
      <p:sp>
        <p:nvSpPr>
          <p:cNvPr id="8" name="Presentation Title"/>
          <p:cNvSpPr>
            <a:spLocks noGrp="1"/>
          </p:cNvSpPr>
          <p:nvPr>
            <p:ph type="title"/>
          </p:nvPr>
        </p:nvSpPr>
        <p:spPr bwMode="invGray"/>
        <p:txBody>
          <a:bodyPr/>
          <a:lstStyle/>
          <a:p>
            <a:r>
              <a:rPr lang="en-US" dirty="0"/>
              <a:t>Strengthen your User Assistance Role by being a</a:t>
            </a:r>
            <a:br>
              <a:rPr lang="en-US" dirty="0"/>
            </a:br>
            <a:r>
              <a:rPr lang="en-US" dirty="0">
                <a:solidFill>
                  <a:schemeClr val="accent1"/>
                </a:solidFill>
              </a:rPr>
              <a:t>Corporate Brand Ambassador</a:t>
            </a:r>
            <a:endParaRPr lang="de-DE" dirty="0">
              <a:solidFill>
                <a:schemeClr val="accent1"/>
              </a:solidFill>
            </a:endParaRPr>
          </a:p>
        </p:txBody>
      </p:sp>
    </p:spTree>
    <p:extLst>
      <p:ext uri="{BB962C8B-B14F-4D97-AF65-F5344CB8AC3E}">
        <p14:creationId xmlns:p14="http://schemas.microsoft.com/office/powerpoint/2010/main" val="415428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Our </a:t>
            </a:r>
            <a:r>
              <a:rPr lang="en-US" dirty="0">
                <a:solidFill>
                  <a:schemeClr val="accent1"/>
                </a:solidFill>
              </a:rPr>
              <a:t>tone of voice</a:t>
            </a:r>
          </a:p>
        </p:txBody>
      </p:sp>
    </p:spTree>
    <p:extLst>
      <p:ext uri="{BB962C8B-B14F-4D97-AF65-F5344CB8AC3E}">
        <p14:creationId xmlns:p14="http://schemas.microsoft.com/office/powerpoint/2010/main" val="36263814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503238" y="503238"/>
            <a:ext cx="11187112" cy="369887"/>
          </a:xfrm>
        </p:spPr>
        <p:txBody>
          <a:bodyPr/>
          <a:lstStyle/>
          <a:p>
            <a:r>
              <a:rPr lang="en-US" altLang="de-DE" dirty="0"/>
              <a:t>Our tone of voice is how we sound</a:t>
            </a:r>
            <a:endParaRPr lang="de-DE" altLang="de-DE" dirty="0"/>
          </a:p>
        </p:txBody>
      </p:sp>
      <p:pic>
        <p:nvPicPr>
          <p:cNvPr id="174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33625"/>
            <a:ext cx="15541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17500" y="1660525"/>
            <a:ext cx="2286000" cy="922338"/>
          </a:xfrm>
          <a:prstGeom prst="rect">
            <a:avLst/>
          </a:prstGeom>
          <a:noFill/>
        </p:spPr>
        <p:txBody>
          <a:bodyPr lIns="0" tIns="0" rIns="0" bIns="0">
            <a:spAutoFit/>
          </a:bodyPr>
          <a:lstStyle/>
          <a:p>
            <a:pPr algn="ctr">
              <a:spcBef>
                <a:spcPct val="50000"/>
              </a:spcBef>
              <a:buClr>
                <a:srgbClr val="F0AB00"/>
              </a:buClr>
              <a:buSzPct val="80000"/>
              <a:defRPr/>
            </a:pPr>
            <a:r>
              <a:rPr lang="en-US" sz="6000" b="1" kern="0" dirty="0">
                <a:ea typeface="Arial Unicode MS" pitchFamily="34" charset="-128"/>
                <a:cs typeface="Arial Unicode MS" pitchFamily="34" charset="-128"/>
              </a:rPr>
              <a:t>C</a:t>
            </a:r>
            <a:r>
              <a:rPr lang="en-US" sz="2800" b="1" kern="0" dirty="0">
                <a:ea typeface="Arial Unicode MS" pitchFamily="34" charset="-128"/>
                <a:cs typeface="Arial Unicode MS" pitchFamily="34" charset="-128"/>
              </a:rPr>
              <a:t>lear</a:t>
            </a:r>
            <a:endParaRPr lang="de-DE" sz="2800" b="1" kern="0" dirty="0" err="1">
              <a:ea typeface="Arial Unicode MS" pitchFamily="34" charset="-128"/>
              <a:cs typeface="Arial Unicode MS" pitchFamily="34" charset="-128"/>
            </a:endParaRPr>
          </a:p>
        </p:txBody>
      </p:sp>
      <p:sp>
        <p:nvSpPr>
          <p:cNvPr id="15" name="TextBox 14"/>
          <p:cNvSpPr txBox="1"/>
          <p:nvPr/>
        </p:nvSpPr>
        <p:spPr>
          <a:xfrm>
            <a:off x="2825750" y="1660525"/>
            <a:ext cx="2689225" cy="922338"/>
          </a:xfrm>
          <a:prstGeom prst="rect">
            <a:avLst/>
          </a:prstGeom>
          <a:noFill/>
        </p:spPr>
        <p:txBody>
          <a:bodyPr lIns="0" tIns="0" rIns="0" bIns="0">
            <a:spAutoFit/>
          </a:bodyPr>
          <a:lstStyle/>
          <a:p>
            <a:pPr algn="ctr">
              <a:spcBef>
                <a:spcPct val="50000"/>
              </a:spcBef>
              <a:buClr>
                <a:srgbClr val="F0AB00"/>
              </a:buClr>
              <a:buSzPct val="80000"/>
              <a:defRPr/>
            </a:pPr>
            <a:r>
              <a:rPr lang="en-US" sz="6000" b="1" kern="0" dirty="0">
                <a:ea typeface="Arial Unicode MS" pitchFamily="34" charset="-128"/>
                <a:cs typeface="Arial Unicode MS" pitchFamily="34" charset="-128"/>
              </a:rPr>
              <a:t>I</a:t>
            </a:r>
            <a:r>
              <a:rPr lang="en-US" sz="2800" b="1" kern="0" dirty="0">
                <a:ea typeface="Arial Unicode MS" pitchFamily="34" charset="-128"/>
                <a:cs typeface="Arial Unicode MS" pitchFamily="34" charset="-128"/>
              </a:rPr>
              <a:t>nsightful</a:t>
            </a:r>
            <a:endParaRPr lang="de-DE" sz="2800" b="1" kern="0" dirty="0" err="1">
              <a:ea typeface="Arial Unicode MS" pitchFamily="34" charset="-128"/>
              <a:cs typeface="Arial Unicode MS" pitchFamily="34" charset="-128"/>
            </a:endParaRPr>
          </a:p>
        </p:txBody>
      </p:sp>
      <p:sp>
        <p:nvSpPr>
          <p:cNvPr id="16" name="TextBox 15"/>
          <p:cNvSpPr txBox="1"/>
          <p:nvPr/>
        </p:nvSpPr>
        <p:spPr>
          <a:xfrm>
            <a:off x="5514975" y="1660525"/>
            <a:ext cx="3611563" cy="922338"/>
          </a:xfrm>
          <a:prstGeom prst="rect">
            <a:avLst/>
          </a:prstGeom>
          <a:noFill/>
        </p:spPr>
        <p:txBody>
          <a:bodyPr lIns="0" tIns="0" rIns="0" bIns="0">
            <a:spAutoFit/>
          </a:bodyPr>
          <a:lstStyle/>
          <a:p>
            <a:pPr algn="ctr">
              <a:spcBef>
                <a:spcPct val="50000"/>
              </a:spcBef>
              <a:buClr>
                <a:srgbClr val="F0AB00"/>
              </a:buClr>
              <a:buSzPct val="80000"/>
              <a:defRPr/>
            </a:pPr>
            <a:r>
              <a:rPr lang="en-US" sz="6000" b="1" kern="0" dirty="0">
                <a:ea typeface="Arial Unicode MS" pitchFamily="34" charset="-128"/>
                <a:cs typeface="Arial Unicode MS" pitchFamily="34" charset="-128"/>
              </a:rPr>
              <a:t>A</a:t>
            </a:r>
            <a:r>
              <a:rPr lang="en-US" sz="2800" b="1" kern="0" dirty="0">
                <a:ea typeface="Arial Unicode MS" pitchFamily="34" charset="-128"/>
                <a:cs typeface="Arial Unicode MS" pitchFamily="34" charset="-128"/>
              </a:rPr>
              <a:t>pproachable</a:t>
            </a:r>
            <a:endParaRPr lang="de-DE" sz="2800" b="1" kern="0" dirty="0" err="1">
              <a:ea typeface="Arial Unicode MS" pitchFamily="34" charset="-128"/>
              <a:cs typeface="Arial Unicode MS" pitchFamily="34" charset="-128"/>
            </a:endParaRPr>
          </a:p>
        </p:txBody>
      </p:sp>
      <p:sp>
        <p:nvSpPr>
          <p:cNvPr id="17" name="TextBox 16"/>
          <p:cNvSpPr txBox="1"/>
          <p:nvPr/>
        </p:nvSpPr>
        <p:spPr>
          <a:xfrm>
            <a:off x="8783638" y="1660525"/>
            <a:ext cx="2851150" cy="922338"/>
          </a:xfrm>
          <a:prstGeom prst="rect">
            <a:avLst/>
          </a:prstGeom>
          <a:noFill/>
        </p:spPr>
        <p:txBody>
          <a:bodyPr lIns="0" tIns="0" rIns="0" bIns="0">
            <a:spAutoFit/>
          </a:bodyPr>
          <a:lstStyle/>
          <a:p>
            <a:pPr algn="ctr">
              <a:spcBef>
                <a:spcPct val="50000"/>
              </a:spcBef>
              <a:buClr>
                <a:srgbClr val="F0AB00"/>
              </a:buClr>
              <a:buSzPct val="80000"/>
              <a:defRPr/>
            </a:pPr>
            <a:r>
              <a:rPr lang="en-US" sz="6000" b="1" kern="0" dirty="0">
                <a:ea typeface="Arial Unicode MS" pitchFamily="34" charset="-128"/>
                <a:cs typeface="Arial Unicode MS" pitchFamily="34" charset="-128"/>
              </a:rPr>
              <a:t>O</a:t>
            </a:r>
            <a:r>
              <a:rPr lang="en-US" sz="2800" b="1" kern="0" dirty="0">
                <a:ea typeface="Arial Unicode MS" pitchFamily="34" charset="-128"/>
                <a:cs typeface="Arial Unicode MS" pitchFamily="34" charset="-128"/>
              </a:rPr>
              <a:t>ptimistic</a:t>
            </a:r>
            <a:endParaRPr lang="de-DE" sz="2800" b="1" kern="0" dirty="0" err="1">
              <a:ea typeface="Arial Unicode MS" pitchFamily="34" charset="-128"/>
              <a:cs typeface="Arial Unicode MS" pitchFamily="34" charset="-128"/>
            </a:endParaRPr>
          </a:p>
        </p:txBody>
      </p:sp>
      <p:pic>
        <p:nvPicPr>
          <p:cNvPr id="17416"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9663" y="2457450"/>
            <a:ext cx="143192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73875" y="2632075"/>
            <a:ext cx="12557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63100" y="2371725"/>
            <a:ext cx="151606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20"/>
          <p:cNvSpPr>
            <a:spLocks noChangeArrowheads="1"/>
          </p:cNvSpPr>
          <p:nvPr/>
        </p:nvSpPr>
        <p:spPr bwMode="auto">
          <a:xfrm>
            <a:off x="582613" y="4157663"/>
            <a:ext cx="24955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800"/>
              </a:spcBef>
              <a:buClr>
                <a:schemeClr val="accent1"/>
              </a:buClr>
              <a:buSzPct val="80000"/>
              <a:defRPr sz="2000">
                <a:solidFill>
                  <a:schemeClr val="tx1"/>
                </a:solidFill>
                <a:latin typeface="Arial" panose="020B0604020202020204" pitchFamily="34" charset="0"/>
              </a:defRPr>
            </a:lvl1pPr>
            <a:lvl2pPr marL="457200" indent="-179388">
              <a:spcBef>
                <a:spcPts val="600"/>
              </a:spcBef>
              <a:buClr>
                <a:schemeClr val="accent1"/>
              </a:buClr>
              <a:buSzPct val="100000"/>
              <a:buFont typeface="wingdings" panose="05000000000000000000" pitchFamily="2" charset="2"/>
              <a:buChar char="§"/>
              <a:defRPr>
                <a:solidFill>
                  <a:schemeClr val="tx1"/>
                </a:solidFill>
                <a:latin typeface="Arial" panose="020B0604020202020204" pitchFamily="34" charset="0"/>
              </a:defRPr>
            </a:lvl2pPr>
            <a:lvl3pPr marL="914400" indent="-179388">
              <a:spcBef>
                <a:spcPts val="300"/>
              </a:spcBef>
              <a:buClr>
                <a:schemeClr val="tx1"/>
              </a:buClr>
              <a:buSzPct val="100000"/>
              <a:buFont typeface="Arial" panose="020B0604020202020204" pitchFamily="34" charset="0"/>
              <a:buChar char="–"/>
              <a:defRPr>
                <a:solidFill>
                  <a:schemeClr val="tx1"/>
                </a:solidFill>
                <a:latin typeface="Arial" panose="020B0604020202020204" pitchFamily="34" charset="0"/>
              </a:defRPr>
            </a:lvl3pPr>
            <a:lvl4pPr marL="1371600" indent="-179388">
              <a:spcBef>
                <a:spcPts val="300"/>
              </a:spcBef>
              <a:buClr>
                <a:schemeClr val="tx1"/>
              </a:buClr>
              <a:buSzPct val="120000"/>
              <a:buFont typeface="Arial" panose="020B0604020202020204" pitchFamily="34" charset="0"/>
              <a:buChar char="▫"/>
              <a:defRPr sz="1600">
                <a:solidFill>
                  <a:schemeClr val="tx1"/>
                </a:solidFill>
                <a:latin typeface="Arial" panose="020B0604020202020204" pitchFamily="34" charset="0"/>
              </a:defRPr>
            </a:lvl4pPr>
            <a:lvl5pPr marL="1828800" indent="-179388">
              <a:spcBef>
                <a:spcPts val="100"/>
              </a:spcBef>
              <a:buClr>
                <a:schemeClr val="tx1"/>
              </a:buClr>
              <a:buSzPct val="100000"/>
              <a:buFont typeface="Symbol" panose="05050102010706020507" pitchFamily="18" charset="2"/>
              <a:buChar char="-"/>
              <a:defRPr sz="1400">
                <a:solidFill>
                  <a:schemeClr val="tx1"/>
                </a:solidFill>
                <a:latin typeface="Arial" panose="020B0604020202020204" pitchFamily="34" charset="0"/>
              </a:defRPr>
            </a:lvl5pPr>
            <a:lvl6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6pPr>
            <a:lvl7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7pPr>
            <a:lvl8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8pPr>
            <a:lvl9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9pPr>
          </a:lstStyle>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Straightforward</a:t>
            </a:r>
          </a:p>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Conversational</a:t>
            </a:r>
          </a:p>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Concise</a:t>
            </a:r>
          </a:p>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Understandable </a:t>
            </a:r>
          </a:p>
        </p:txBody>
      </p:sp>
      <p:sp>
        <p:nvSpPr>
          <p:cNvPr id="17420" name="Rectangle 22"/>
          <p:cNvSpPr>
            <a:spLocks noChangeArrowheads="1"/>
          </p:cNvSpPr>
          <p:nvPr/>
        </p:nvSpPr>
        <p:spPr bwMode="auto">
          <a:xfrm>
            <a:off x="6175375" y="4157663"/>
            <a:ext cx="28003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800"/>
              </a:spcBef>
              <a:buClr>
                <a:schemeClr val="accent1"/>
              </a:buClr>
              <a:buSzPct val="80000"/>
              <a:defRPr sz="2000">
                <a:solidFill>
                  <a:schemeClr val="tx1"/>
                </a:solidFill>
                <a:latin typeface="Arial" panose="020B0604020202020204" pitchFamily="34" charset="0"/>
              </a:defRPr>
            </a:lvl1pPr>
            <a:lvl2pPr marL="457200" indent="-179388">
              <a:spcBef>
                <a:spcPts val="600"/>
              </a:spcBef>
              <a:buClr>
                <a:schemeClr val="accent1"/>
              </a:buClr>
              <a:buSzPct val="100000"/>
              <a:buFont typeface="wingdings" panose="05000000000000000000" pitchFamily="2" charset="2"/>
              <a:buChar char="§"/>
              <a:defRPr>
                <a:solidFill>
                  <a:schemeClr val="tx1"/>
                </a:solidFill>
                <a:latin typeface="Arial" panose="020B0604020202020204" pitchFamily="34" charset="0"/>
              </a:defRPr>
            </a:lvl2pPr>
            <a:lvl3pPr marL="914400" indent="-179388">
              <a:spcBef>
                <a:spcPts val="300"/>
              </a:spcBef>
              <a:buClr>
                <a:schemeClr val="tx1"/>
              </a:buClr>
              <a:buSzPct val="100000"/>
              <a:buFont typeface="Arial" panose="020B0604020202020204" pitchFamily="34" charset="0"/>
              <a:buChar char="–"/>
              <a:defRPr>
                <a:solidFill>
                  <a:schemeClr val="tx1"/>
                </a:solidFill>
                <a:latin typeface="Arial" panose="020B0604020202020204" pitchFamily="34" charset="0"/>
              </a:defRPr>
            </a:lvl3pPr>
            <a:lvl4pPr marL="1371600" indent="-179388">
              <a:spcBef>
                <a:spcPts val="300"/>
              </a:spcBef>
              <a:buClr>
                <a:schemeClr val="tx1"/>
              </a:buClr>
              <a:buSzPct val="120000"/>
              <a:buFont typeface="Arial" panose="020B0604020202020204" pitchFamily="34" charset="0"/>
              <a:buChar char="▫"/>
              <a:defRPr sz="1600">
                <a:solidFill>
                  <a:schemeClr val="tx1"/>
                </a:solidFill>
                <a:latin typeface="Arial" panose="020B0604020202020204" pitchFamily="34" charset="0"/>
              </a:defRPr>
            </a:lvl4pPr>
            <a:lvl5pPr marL="1828800" indent="-179388">
              <a:spcBef>
                <a:spcPts val="100"/>
              </a:spcBef>
              <a:buClr>
                <a:schemeClr val="tx1"/>
              </a:buClr>
              <a:buSzPct val="100000"/>
              <a:buFont typeface="Symbol" panose="05050102010706020507" pitchFamily="18" charset="2"/>
              <a:buChar char="-"/>
              <a:defRPr sz="1400">
                <a:solidFill>
                  <a:schemeClr val="tx1"/>
                </a:solidFill>
                <a:latin typeface="Arial" panose="020B0604020202020204" pitchFamily="34" charset="0"/>
              </a:defRPr>
            </a:lvl5pPr>
            <a:lvl6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6pPr>
            <a:lvl7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7pPr>
            <a:lvl8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8pPr>
            <a:lvl9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9pPr>
          </a:lstStyle>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Engaging</a:t>
            </a:r>
          </a:p>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Open</a:t>
            </a:r>
          </a:p>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Inclusive</a:t>
            </a:r>
          </a:p>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Authentic</a:t>
            </a:r>
          </a:p>
        </p:txBody>
      </p:sp>
      <p:sp>
        <p:nvSpPr>
          <p:cNvPr id="17421" name="Rectangle 23"/>
          <p:cNvSpPr>
            <a:spLocks noChangeArrowheads="1"/>
          </p:cNvSpPr>
          <p:nvPr/>
        </p:nvSpPr>
        <p:spPr bwMode="auto">
          <a:xfrm>
            <a:off x="9263063" y="4157663"/>
            <a:ext cx="25098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800"/>
              </a:spcBef>
              <a:buClr>
                <a:schemeClr val="accent1"/>
              </a:buClr>
              <a:buSzPct val="80000"/>
              <a:defRPr sz="2000">
                <a:solidFill>
                  <a:schemeClr val="tx1"/>
                </a:solidFill>
                <a:latin typeface="Arial" panose="020B0604020202020204" pitchFamily="34" charset="0"/>
              </a:defRPr>
            </a:lvl1pPr>
            <a:lvl2pPr marL="457200" indent="-179388">
              <a:spcBef>
                <a:spcPts val="600"/>
              </a:spcBef>
              <a:buClr>
                <a:schemeClr val="accent1"/>
              </a:buClr>
              <a:buSzPct val="100000"/>
              <a:buFont typeface="wingdings" panose="05000000000000000000" pitchFamily="2" charset="2"/>
              <a:buChar char="§"/>
              <a:defRPr>
                <a:solidFill>
                  <a:schemeClr val="tx1"/>
                </a:solidFill>
                <a:latin typeface="Arial" panose="020B0604020202020204" pitchFamily="34" charset="0"/>
              </a:defRPr>
            </a:lvl2pPr>
            <a:lvl3pPr marL="914400" indent="-179388">
              <a:spcBef>
                <a:spcPts val="300"/>
              </a:spcBef>
              <a:buClr>
                <a:schemeClr val="tx1"/>
              </a:buClr>
              <a:buSzPct val="100000"/>
              <a:buFont typeface="Arial" panose="020B0604020202020204" pitchFamily="34" charset="0"/>
              <a:buChar char="–"/>
              <a:defRPr>
                <a:solidFill>
                  <a:schemeClr val="tx1"/>
                </a:solidFill>
                <a:latin typeface="Arial" panose="020B0604020202020204" pitchFamily="34" charset="0"/>
              </a:defRPr>
            </a:lvl3pPr>
            <a:lvl4pPr marL="1371600" indent="-179388">
              <a:spcBef>
                <a:spcPts val="300"/>
              </a:spcBef>
              <a:buClr>
                <a:schemeClr val="tx1"/>
              </a:buClr>
              <a:buSzPct val="120000"/>
              <a:buFont typeface="Arial" panose="020B0604020202020204" pitchFamily="34" charset="0"/>
              <a:buChar char="▫"/>
              <a:defRPr sz="1600">
                <a:solidFill>
                  <a:schemeClr val="tx1"/>
                </a:solidFill>
                <a:latin typeface="Arial" panose="020B0604020202020204" pitchFamily="34" charset="0"/>
              </a:defRPr>
            </a:lvl4pPr>
            <a:lvl5pPr marL="1828800" indent="-179388">
              <a:spcBef>
                <a:spcPts val="100"/>
              </a:spcBef>
              <a:buClr>
                <a:schemeClr val="tx1"/>
              </a:buClr>
              <a:buSzPct val="100000"/>
              <a:buFont typeface="Symbol" panose="05050102010706020507" pitchFamily="18" charset="2"/>
              <a:buChar char="-"/>
              <a:defRPr sz="1400">
                <a:solidFill>
                  <a:schemeClr val="tx1"/>
                </a:solidFill>
                <a:latin typeface="Arial" panose="020B0604020202020204" pitchFamily="34" charset="0"/>
              </a:defRPr>
            </a:lvl5pPr>
            <a:lvl6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6pPr>
            <a:lvl7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7pPr>
            <a:lvl8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8pPr>
            <a:lvl9pPr indent="-179388" eaLnBrk="0" fontAlgn="base" hangingPunct="0">
              <a:spcBef>
                <a:spcPts val="100"/>
              </a:spcBef>
              <a:spcAft>
                <a:spcPct val="0"/>
              </a:spcAft>
              <a:buClr>
                <a:schemeClr val="tx1"/>
              </a:buClr>
              <a:buSzPct val="100000"/>
              <a:buFont typeface="Symbol" panose="05050102010706020507" pitchFamily="18" charset="2"/>
              <a:buChar char="-"/>
              <a:defRPr sz="1400">
                <a:solidFill>
                  <a:schemeClr val="tx1"/>
                </a:solidFill>
                <a:latin typeface="Arial" panose="020B0604020202020204" pitchFamily="34" charset="0"/>
              </a:defRPr>
            </a:lvl9pPr>
          </a:lstStyle>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Confident</a:t>
            </a:r>
          </a:p>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Driven</a:t>
            </a:r>
          </a:p>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Inspirational</a:t>
            </a:r>
          </a:p>
          <a:p>
            <a:pPr defTabSz="914400" eaLnBrk="1" hangingPunct="1">
              <a:spcBef>
                <a:spcPct val="50000"/>
              </a:spcBef>
              <a:buClr>
                <a:srgbClr val="F0AB00"/>
              </a:buClr>
              <a:buFontTx/>
              <a:buChar char="•"/>
            </a:pPr>
            <a:r>
              <a:rPr lang="en-US" altLang="de-DE">
                <a:solidFill>
                  <a:srgbClr val="000000"/>
                </a:solidFill>
                <a:ea typeface="Arial Unicode MS" panose="020B0604020202020204" pitchFamily="34" charset="-128"/>
                <a:cs typeface="Arial Unicode MS" panose="020B0604020202020204" pitchFamily="34" charset="-128"/>
              </a:rPr>
              <a:t>Passionate</a:t>
            </a:r>
          </a:p>
        </p:txBody>
      </p:sp>
      <p:sp>
        <p:nvSpPr>
          <p:cNvPr id="25" name="Rectangle 24"/>
          <p:cNvSpPr/>
          <p:nvPr/>
        </p:nvSpPr>
        <p:spPr>
          <a:xfrm>
            <a:off x="3451225" y="4157663"/>
            <a:ext cx="2630488" cy="1785937"/>
          </a:xfrm>
          <a:prstGeom prst="rect">
            <a:avLst/>
          </a:prstGeom>
        </p:spPr>
        <p:txBody>
          <a:bodyPr>
            <a:spAutoFit/>
          </a:bodyPr>
          <a:lstStyle/>
          <a:p>
            <a:pPr marL="342900" indent="-342900">
              <a:spcBef>
                <a:spcPct val="50000"/>
              </a:spcBef>
              <a:buClr>
                <a:srgbClr val="F0AB00"/>
              </a:buClr>
              <a:buSzPct val="80000"/>
              <a:buFont typeface="Arial" panose="020B0604020202020204" pitchFamily="34" charset="0"/>
              <a:buChar char="•"/>
              <a:defRPr/>
            </a:pPr>
            <a:r>
              <a:rPr lang="en-US" sz="2000" kern="0" dirty="0">
                <a:solidFill>
                  <a:srgbClr val="000000"/>
                </a:solidFill>
                <a:ea typeface="Arial Unicode MS" pitchFamily="34" charset="-128"/>
                <a:cs typeface="Arial Unicode MS" pitchFamily="34" charset="-128"/>
              </a:rPr>
              <a:t>Illuminating</a:t>
            </a:r>
          </a:p>
          <a:p>
            <a:pPr marL="342900" indent="-342900">
              <a:spcBef>
                <a:spcPct val="50000"/>
              </a:spcBef>
              <a:buClr>
                <a:srgbClr val="F0AB00"/>
              </a:buClr>
              <a:buSzPct val="80000"/>
              <a:buFont typeface="Arial" panose="020B0604020202020204" pitchFamily="34" charset="0"/>
              <a:buChar char="•"/>
              <a:defRPr/>
            </a:pPr>
            <a:r>
              <a:rPr lang="en-US" sz="2000" kern="0" dirty="0">
                <a:solidFill>
                  <a:srgbClr val="000000"/>
                </a:solidFill>
                <a:ea typeface="Arial Unicode MS" pitchFamily="34" charset="-128"/>
                <a:cs typeface="Arial Unicode MS" pitchFamily="34" charset="-128"/>
              </a:rPr>
              <a:t>Helpful</a:t>
            </a:r>
          </a:p>
          <a:p>
            <a:pPr marL="342900" indent="-342900">
              <a:spcBef>
                <a:spcPct val="50000"/>
              </a:spcBef>
              <a:buClr>
                <a:srgbClr val="F0AB00"/>
              </a:buClr>
              <a:buSzPct val="80000"/>
              <a:buFont typeface="Arial" panose="020B0604020202020204" pitchFamily="34" charset="0"/>
              <a:buChar char="•"/>
              <a:defRPr/>
            </a:pPr>
            <a:r>
              <a:rPr lang="en-US" sz="2000" kern="0" dirty="0">
                <a:solidFill>
                  <a:srgbClr val="000000"/>
                </a:solidFill>
                <a:ea typeface="Arial Unicode MS" pitchFamily="34" charset="-128"/>
                <a:cs typeface="Arial Unicode MS" pitchFamily="34" charset="-128"/>
              </a:rPr>
              <a:t>Experienced</a:t>
            </a:r>
          </a:p>
          <a:p>
            <a:pPr marL="342900" indent="-342900">
              <a:spcBef>
                <a:spcPct val="50000"/>
              </a:spcBef>
              <a:buClr>
                <a:srgbClr val="F0AB00"/>
              </a:buClr>
              <a:buSzPct val="80000"/>
              <a:buFont typeface="Arial" panose="020B0604020202020204" pitchFamily="34" charset="0"/>
              <a:buChar char="•"/>
              <a:defRPr/>
            </a:pPr>
            <a:r>
              <a:rPr lang="en-US" sz="2000" kern="0" dirty="0">
                <a:solidFill>
                  <a:srgbClr val="000000"/>
                </a:solidFill>
                <a:ea typeface="Arial Unicode MS" pitchFamily="34" charset="-128"/>
                <a:cs typeface="Arial Unicode MS" pitchFamily="34" charset="-128"/>
              </a:rPr>
              <a:t>Smart</a:t>
            </a:r>
          </a:p>
        </p:txBody>
      </p:sp>
    </p:spTree>
    <p:extLst>
      <p:ext uri="{BB962C8B-B14F-4D97-AF65-F5344CB8AC3E}">
        <p14:creationId xmlns:p14="http://schemas.microsoft.com/office/powerpoint/2010/main" val="390629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p:cNvSpPr>
            <a:spLocks noGrp="1"/>
          </p:cNvSpPr>
          <p:nvPr>
            <p:ph type="body" sz="quarter" idx="11"/>
          </p:nvPr>
        </p:nvSpPr>
        <p:spPr>
          <a:xfrm>
            <a:off x="333184" y="1242664"/>
            <a:ext cx="11182225" cy="5318910"/>
          </a:xfrm>
        </p:spPr>
        <p:txBody>
          <a:bodyPr vert="horz" lIns="0" tIns="0" rIns="0" bIns="0" rtlCol="0">
            <a:normAutofit/>
          </a:bodyPr>
          <a:lstStyle/>
          <a:p>
            <a:pPr marL="342900" indent="-342900">
              <a:buFont typeface="Wingdings" panose="05000000000000000000" pitchFamily="2" charset="2"/>
              <a:buChar char="§"/>
            </a:pPr>
            <a:r>
              <a:rPr lang="en-US" dirty="0"/>
              <a:t>Adhering to organization standards, style guide is paramount and irrevocable </a:t>
            </a:r>
          </a:p>
          <a:p>
            <a:pPr marL="342900" indent="-342900">
              <a:buFont typeface="Wingdings" panose="05000000000000000000" pitchFamily="2" charset="2"/>
              <a:buChar char="§"/>
            </a:pPr>
            <a:r>
              <a:rPr lang="en-US" dirty="0"/>
              <a:t>Replicating the corporate website schema enhances branding</a:t>
            </a:r>
          </a:p>
          <a:p>
            <a:pPr marL="342900" indent="-342900">
              <a:buFont typeface="Wingdings" panose="05000000000000000000" pitchFamily="2" charset="2"/>
              <a:buChar char="§"/>
            </a:pPr>
            <a:r>
              <a:rPr lang="en-US" dirty="0"/>
              <a:t>Engaging quality content/narratives enhances the eminence of the pool of skilled resources</a:t>
            </a:r>
          </a:p>
          <a:p>
            <a:pPr marL="342900" indent="-342900">
              <a:buFont typeface="Wingdings" panose="05000000000000000000" pitchFamily="2" charset="2"/>
              <a:buChar char="§"/>
            </a:pPr>
            <a:r>
              <a:rPr lang="en-US" dirty="0"/>
              <a:t>Branding determines perception of your organization amongst your clients. All forms of content – video or text should resonate with the end user</a:t>
            </a:r>
          </a:p>
          <a:p>
            <a:pPr marL="342900" indent="-342900">
              <a:buFont typeface="Wingdings" panose="05000000000000000000" pitchFamily="2" charset="2"/>
              <a:buChar char="§"/>
            </a:pPr>
            <a:r>
              <a:rPr lang="en-US" dirty="0"/>
              <a:t>‘Keeping it simple’ with crisp content, including contextual keywords, seamless navigation coupled with an invigorating digital experience enhances end user satisfaction</a:t>
            </a:r>
          </a:p>
          <a:p>
            <a:endParaRPr lang="en-US" dirty="0"/>
          </a:p>
          <a:p>
            <a:pPr lvl="1" indent="0">
              <a:buNone/>
            </a:pPr>
            <a:endParaRPr lang="en-US" dirty="0"/>
          </a:p>
          <a:p>
            <a:endParaRPr lang="en-US" dirty="0"/>
          </a:p>
          <a:p>
            <a:pPr marL="342900" indent="-342900">
              <a:buFont typeface="Wingdings" panose="05000000000000000000" pitchFamily="2" charset="2"/>
              <a:buChar char="§"/>
            </a:pPr>
            <a:endParaRPr lang="en-US" dirty="0"/>
          </a:p>
        </p:txBody>
      </p:sp>
      <p:sp>
        <p:nvSpPr>
          <p:cNvPr id="2" name="Title"/>
          <p:cNvSpPr>
            <a:spLocks noGrp="1"/>
          </p:cNvSpPr>
          <p:nvPr>
            <p:ph type="title"/>
          </p:nvPr>
        </p:nvSpPr>
        <p:spPr>
          <a:xfrm>
            <a:off x="333185" y="504000"/>
            <a:ext cx="7092000" cy="738664"/>
          </a:xfrm>
        </p:spPr>
        <p:txBody>
          <a:bodyPr/>
          <a:lstStyle/>
          <a:p>
            <a:r>
              <a:rPr lang="en-US" dirty="0">
                <a:solidFill>
                  <a:schemeClr val="accent1"/>
                </a:solidFill>
              </a:rPr>
              <a:t>Branding is quintessential for writers!</a:t>
            </a:r>
            <a:br>
              <a:rPr lang="en-US" dirty="0">
                <a:solidFill>
                  <a:schemeClr val="accent1"/>
                </a:solidFill>
              </a:rPr>
            </a:br>
            <a:endParaRPr lang="en-US" dirty="0"/>
          </a:p>
        </p:txBody>
      </p:sp>
    </p:spTree>
    <p:extLst>
      <p:ext uri="{BB962C8B-B14F-4D97-AF65-F5344CB8AC3E}">
        <p14:creationId xmlns:p14="http://schemas.microsoft.com/office/powerpoint/2010/main" val="246871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6C7BFB-F3A4-47D6-8FA6-16C96BF021B1}"/>
              </a:ext>
            </a:extLst>
          </p:cNvPr>
          <p:cNvSpPr>
            <a:spLocks noGrp="1"/>
          </p:cNvSpPr>
          <p:nvPr>
            <p:ph type="title"/>
          </p:nvPr>
        </p:nvSpPr>
        <p:spPr/>
        <p:txBody>
          <a:bodyPr/>
          <a:lstStyle/>
          <a:p>
            <a:r>
              <a:rPr lang="en-US" dirty="0"/>
              <a:t>Branding Guidelines: Insights and Learnings</a:t>
            </a:r>
          </a:p>
        </p:txBody>
      </p:sp>
      <p:sp>
        <p:nvSpPr>
          <p:cNvPr id="4" name="Text Placeholder 1">
            <a:extLst>
              <a:ext uri="{FF2B5EF4-FFF2-40B4-BE49-F238E27FC236}">
                <a16:creationId xmlns:a16="http://schemas.microsoft.com/office/drawing/2014/main" id="{BFF746FA-2EE4-43C9-880E-1C99AB534DAC}"/>
              </a:ext>
            </a:extLst>
          </p:cNvPr>
          <p:cNvSpPr>
            <a:spLocks noGrp="1"/>
          </p:cNvSpPr>
          <p:nvPr>
            <p:ph type="body" sz="quarter" idx="10"/>
          </p:nvPr>
        </p:nvSpPr>
        <p:spPr>
          <a:xfrm>
            <a:off x="859221" y="1292772"/>
            <a:ext cx="10671886" cy="4696100"/>
          </a:xfrm>
        </p:spPr>
        <p:txBody>
          <a:bodyPr>
            <a:normAutofit fontScale="92500" lnSpcReduction="20000"/>
          </a:bodyPr>
          <a:lstStyle/>
          <a:p>
            <a:r>
              <a:rPr lang="en-US" b="1" dirty="0"/>
              <a:t>Visual Representation</a:t>
            </a:r>
          </a:p>
          <a:p>
            <a:pPr marL="522864" lvl="1" indent="-342900">
              <a:buFont typeface="Arial" panose="020B0604020202020204" pitchFamily="34" charset="0"/>
              <a:buChar char="•"/>
            </a:pPr>
            <a:r>
              <a:rPr lang="en-US" dirty="0"/>
              <a:t>Color Palette</a:t>
            </a:r>
          </a:p>
          <a:p>
            <a:pPr marL="522864" lvl="1" indent="-342900">
              <a:buFont typeface="Arial" panose="020B0604020202020204" pitchFamily="34" charset="0"/>
              <a:buChar char="•"/>
            </a:pPr>
            <a:r>
              <a:rPr lang="en-US" dirty="0"/>
              <a:t>Font</a:t>
            </a:r>
          </a:p>
          <a:p>
            <a:pPr marL="522864" lvl="1" indent="-342900">
              <a:buFont typeface="Arial" panose="020B0604020202020204" pitchFamily="34" charset="0"/>
              <a:buChar char="•"/>
            </a:pPr>
            <a:r>
              <a:rPr lang="en-US" dirty="0"/>
              <a:t>Graphics</a:t>
            </a:r>
          </a:p>
          <a:p>
            <a:pPr marL="522864" lvl="1" indent="-342900">
              <a:buFont typeface="Arial" panose="020B0604020202020204" pitchFamily="34" charset="0"/>
              <a:buChar char="•"/>
            </a:pPr>
            <a:r>
              <a:rPr lang="en-US" dirty="0"/>
              <a:t>Logo</a:t>
            </a:r>
          </a:p>
          <a:p>
            <a:pPr marL="522864" lvl="1" indent="-342900">
              <a:buFont typeface="Arial" panose="020B0604020202020204" pitchFamily="34" charset="0"/>
              <a:buChar char="•"/>
            </a:pPr>
            <a:r>
              <a:rPr lang="en-US" dirty="0"/>
              <a:t>Photography</a:t>
            </a:r>
          </a:p>
          <a:p>
            <a:pPr marL="522864" lvl="1" indent="-342900">
              <a:buFont typeface="Arial" panose="020B0604020202020204" pitchFamily="34" charset="0"/>
              <a:buChar char="•"/>
            </a:pPr>
            <a:r>
              <a:rPr lang="en-US" dirty="0"/>
              <a:t>Tone of Voice</a:t>
            </a:r>
          </a:p>
          <a:p>
            <a:pPr marL="522864" lvl="1" indent="-342900">
              <a:buFont typeface="Arial" panose="020B0604020202020204" pitchFamily="34" charset="0"/>
              <a:buChar char="•"/>
            </a:pPr>
            <a:r>
              <a:rPr lang="en-US" dirty="0"/>
              <a:t>Pictograms</a:t>
            </a:r>
          </a:p>
          <a:p>
            <a:pPr marL="522864" lvl="1" indent="-342900">
              <a:buFont typeface="Arial" panose="020B0604020202020204" pitchFamily="34" charset="0"/>
              <a:buChar char="•"/>
            </a:pPr>
            <a:r>
              <a:rPr lang="en-US" dirty="0"/>
              <a:t>Illustrations</a:t>
            </a:r>
          </a:p>
          <a:p>
            <a:pPr marL="522864" lvl="1" indent="-342900">
              <a:buFont typeface="Arial" panose="020B0604020202020204" pitchFamily="34" charset="0"/>
              <a:buChar char="•"/>
            </a:pPr>
            <a:endParaRPr lang="en-US" dirty="0"/>
          </a:p>
          <a:p>
            <a:pPr lvl="1" indent="0">
              <a:buNone/>
            </a:pPr>
            <a:r>
              <a:rPr lang="en-US" b="1" dirty="0"/>
              <a:t>Templates and Guidelines</a:t>
            </a:r>
          </a:p>
          <a:p>
            <a:pPr marL="465714" lvl="1" indent="-285750"/>
            <a:r>
              <a:rPr lang="en-US" dirty="0"/>
              <a:t>Video guidelines</a:t>
            </a:r>
          </a:p>
          <a:p>
            <a:pPr marL="465714" lvl="1" indent="-285750"/>
            <a:r>
              <a:rPr lang="en-US" dirty="0"/>
              <a:t>Newsletter templates</a:t>
            </a:r>
          </a:p>
          <a:p>
            <a:pPr marL="465714" lvl="1" indent="-285750"/>
            <a:r>
              <a:rPr lang="en-US" dirty="0"/>
              <a:t>Power point and word templates</a:t>
            </a:r>
          </a:p>
          <a:p>
            <a:pPr marL="465714" lvl="1" indent="-285750"/>
            <a:r>
              <a:rPr lang="en-US" dirty="0"/>
              <a:t>Social media guidelines</a:t>
            </a:r>
          </a:p>
          <a:p>
            <a:pPr marL="465714" lvl="1" indent="-285750"/>
            <a:r>
              <a:rPr lang="en-US" dirty="0"/>
              <a:t>Naming guidelines</a:t>
            </a:r>
          </a:p>
          <a:p>
            <a:pPr lvl="1" indent="0">
              <a:buNone/>
            </a:pPr>
            <a:endParaRPr lang="en-US" dirty="0"/>
          </a:p>
          <a:p>
            <a:endParaRPr lang="en-US" dirty="0"/>
          </a:p>
        </p:txBody>
      </p:sp>
    </p:spTree>
    <p:extLst>
      <p:ext uri="{BB962C8B-B14F-4D97-AF65-F5344CB8AC3E}">
        <p14:creationId xmlns:p14="http://schemas.microsoft.com/office/powerpoint/2010/main" val="258646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A6DD-3D1F-4918-8927-76733603EFE1}"/>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Conducted interactive sessions and workshops on brand for multiple teams.</a:t>
            </a:r>
          </a:p>
          <a:p>
            <a:pPr marL="342900" indent="-342900">
              <a:buFont typeface="Arial" panose="020B0604020202020204" pitchFamily="34" charset="0"/>
              <a:buChar char="•"/>
            </a:pPr>
            <a:r>
              <a:rPr lang="en-US" dirty="0"/>
              <a:t>Sync up between Brand Ambassadors in the same location to share experiences and plan activities as a group.</a:t>
            </a:r>
          </a:p>
          <a:p>
            <a:pPr marL="342900" indent="-342900">
              <a:buFont typeface="Arial" panose="020B0604020202020204" pitchFamily="34" charset="0"/>
              <a:buChar char="•"/>
            </a:pPr>
            <a:r>
              <a:rPr lang="en-US" dirty="0"/>
              <a:t>Conducted Formal Brand Related Workshops as part of SAP Trainings.</a:t>
            </a:r>
          </a:p>
          <a:p>
            <a:pPr marL="342900" indent="-342900">
              <a:buFont typeface="Arial" panose="020B0604020202020204" pitchFamily="34" charset="0"/>
              <a:buChar char="•"/>
            </a:pPr>
            <a:r>
              <a:rPr lang="en-US" dirty="0"/>
              <a:t>Lead by example. Usage of branding guidelines with internal and external collaterals.</a:t>
            </a:r>
          </a:p>
          <a:p>
            <a:pPr marL="342900" indent="-342900">
              <a:buFont typeface="Arial" panose="020B0604020202020204" pitchFamily="34" charset="0"/>
              <a:buChar char="•"/>
            </a:pPr>
            <a:r>
              <a:rPr lang="en-US" dirty="0"/>
              <a:t>Presentations in external conferences.</a:t>
            </a:r>
          </a:p>
        </p:txBody>
      </p:sp>
      <p:sp>
        <p:nvSpPr>
          <p:cNvPr id="3" name="Title 2">
            <a:extLst>
              <a:ext uri="{FF2B5EF4-FFF2-40B4-BE49-F238E27FC236}">
                <a16:creationId xmlns:a16="http://schemas.microsoft.com/office/drawing/2014/main" id="{6CECBF32-E5A7-4813-95DC-267700FA82C8}"/>
              </a:ext>
            </a:extLst>
          </p:cNvPr>
          <p:cNvSpPr>
            <a:spLocks noGrp="1"/>
          </p:cNvSpPr>
          <p:nvPr>
            <p:ph type="title"/>
          </p:nvPr>
        </p:nvSpPr>
        <p:spPr/>
        <p:txBody>
          <a:bodyPr/>
          <a:lstStyle/>
          <a:p>
            <a:r>
              <a:rPr lang="en-US" dirty="0"/>
              <a:t>Our Contributions as Brand Ambassadors</a:t>
            </a:r>
          </a:p>
        </p:txBody>
      </p:sp>
    </p:spTree>
    <p:extLst>
      <p:ext uri="{BB962C8B-B14F-4D97-AF65-F5344CB8AC3E}">
        <p14:creationId xmlns:p14="http://schemas.microsoft.com/office/powerpoint/2010/main" val="132757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a:xfrm>
            <a:off x="503999" y="2905487"/>
            <a:ext cx="8253745" cy="2501010"/>
          </a:xfrm>
        </p:spPr>
        <p:txBody>
          <a:bodyPr/>
          <a:lstStyle/>
          <a:p>
            <a:r>
              <a:rPr lang="en-US" dirty="0"/>
              <a:t>Contact information:</a:t>
            </a:r>
          </a:p>
          <a:p>
            <a:pPr lvl="1"/>
            <a:r>
              <a:rPr lang="en-US" b="1" dirty="0"/>
              <a:t>Roopa Ravikumar &amp; Nidhi Prashant Augustine</a:t>
            </a:r>
          </a:p>
          <a:p>
            <a:pPr lvl="1"/>
            <a:r>
              <a:rPr lang="en-US" b="1" dirty="0">
                <a:hlinkClick r:id="rId3"/>
              </a:rPr>
              <a:t>Roopa.Ravikumar@sap.com</a:t>
            </a:r>
            <a:r>
              <a:rPr lang="en-US" b="1" dirty="0"/>
              <a:t>;   </a:t>
            </a:r>
            <a:r>
              <a:rPr lang="en-US" b="1" dirty="0">
                <a:hlinkClick r:id="rId4"/>
              </a:rPr>
              <a:t>n.Prashant.Augustine@sap.com</a:t>
            </a:r>
            <a:endParaRPr lang="en-US" b="1" dirty="0"/>
          </a:p>
          <a:p>
            <a:pPr lvl="1"/>
            <a:endParaRPr lang="en-US" b="1" dirty="0"/>
          </a:p>
          <a:p>
            <a:pPr lvl="1"/>
            <a:r>
              <a:rPr lang="en-US" b="1" dirty="0"/>
              <a:t>SAP Labs India, Bangalore</a:t>
            </a:r>
          </a:p>
          <a:p>
            <a:pPr lvl="1"/>
            <a:endParaRPr lang="en-US" dirty="0"/>
          </a:p>
        </p:txBody>
      </p:sp>
      <p:sp>
        <p:nvSpPr>
          <p:cNvPr id="2" name="Thank you"/>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8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nvPr>
        </p:nvSpPr>
        <p:spPr bwMode="invGray"/>
        <p:txBody>
          <a:bodyPr/>
          <a:lstStyle/>
          <a:p>
            <a:r>
              <a:rPr lang="en-US" dirty="0"/>
              <a:t>SAP </a:t>
            </a:r>
            <a:r>
              <a:rPr lang="en-US" dirty="0">
                <a:solidFill>
                  <a:schemeClr val="accent1"/>
                </a:solidFill>
              </a:rPr>
              <a:t>Brand Ambassadors</a:t>
            </a:r>
            <a:endParaRPr lang="de-DE" dirty="0">
              <a:solidFill>
                <a:schemeClr val="accent1"/>
              </a:solidFill>
            </a:endParaRPr>
          </a:p>
        </p:txBody>
      </p:sp>
      <p:pic>
        <p:nvPicPr>
          <p:cNvPr id="6" name="Illustration" descr="Example of an illustration" title="Illustration for title slide"/>
          <p:cNvPicPr>
            <a:picLocks noGrp="1" noChangeAspect="1"/>
          </p:cNvPicPr>
          <p:nvPr>
            <p:ph type="pic" sz="quarter" idx="12"/>
          </p:nvPr>
        </p:nvPicPr>
        <p:blipFill>
          <a:blip r:embed="rId3"/>
          <a:srcRect t="3106" b="3106"/>
          <a:stretch>
            <a:fillRect/>
          </a:stretch>
        </p:blipFill>
        <p:spPr bwMode="invGray"/>
      </p:pic>
    </p:spTree>
    <p:extLst>
      <p:ext uri="{BB962C8B-B14F-4D97-AF65-F5344CB8AC3E}">
        <p14:creationId xmlns:p14="http://schemas.microsoft.com/office/powerpoint/2010/main" val="181920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62529-A44C-48F4-B483-50A76B26AC02}"/>
              </a:ext>
            </a:extLst>
          </p:cNvPr>
          <p:cNvSpPr>
            <a:spLocks noGrp="1"/>
          </p:cNvSpPr>
          <p:nvPr>
            <p:ph type="body" sz="quarter" idx="10"/>
          </p:nvPr>
        </p:nvSpPr>
        <p:spPr>
          <a:xfrm>
            <a:off x="504000" y="1308538"/>
            <a:ext cx="11185200" cy="5027462"/>
          </a:xfrm>
        </p:spPr>
        <p:txBody>
          <a:bodyPr/>
          <a:lstStyle/>
          <a:p>
            <a:r>
              <a:rPr lang="en-US" b="1" dirty="0"/>
              <a:t>	</a:t>
            </a:r>
          </a:p>
        </p:txBody>
      </p:sp>
      <p:sp>
        <p:nvSpPr>
          <p:cNvPr id="3" name="Title 2">
            <a:extLst>
              <a:ext uri="{FF2B5EF4-FFF2-40B4-BE49-F238E27FC236}">
                <a16:creationId xmlns:a16="http://schemas.microsoft.com/office/drawing/2014/main" id="{E6E02FF0-A7C0-4D82-991B-C46DE67BCB23}"/>
              </a:ext>
            </a:extLst>
          </p:cNvPr>
          <p:cNvSpPr>
            <a:spLocks noGrp="1"/>
          </p:cNvSpPr>
          <p:nvPr>
            <p:ph type="title"/>
          </p:nvPr>
        </p:nvSpPr>
        <p:spPr/>
        <p:txBody>
          <a:bodyPr/>
          <a:lstStyle/>
          <a:p>
            <a:r>
              <a:rPr lang="en-US" dirty="0"/>
              <a:t>Introduction: SAP Brand Ambassadors (APJ)</a:t>
            </a:r>
          </a:p>
        </p:txBody>
      </p:sp>
      <p:pic>
        <p:nvPicPr>
          <p:cNvPr id="5" name="Picture 4">
            <a:extLst>
              <a:ext uri="{FF2B5EF4-FFF2-40B4-BE49-F238E27FC236}">
                <a16:creationId xmlns:a16="http://schemas.microsoft.com/office/drawing/2014/main" id="{42B41ED9-89FC-4592-938B-5B530D4E4941}"/>
              </a:ext>
            </a:extLst>
          </p:cNvPr>
          <p:cNvPicPr>
            <a:picLocks noChangeAspect="1"/>
          </p:cNvPicPr>
          <p:nvPr/>
        </p:nvPicPr>
        <p:blipFill>
          <a:blip r:embed="rId3"/>
          <a:stretch>
            <a:fillRect/>
          </a:stretch>
        </p:blipFill>
        <p:spPr>
          <a:xfrm>
            <a:off x="1387365" y="1308538"/>
            <a:ext cx="2425539" cy="2790062"/>
          </a:xfrm>
          <a:prstGeom prst="rect">
            <a:avLst/>
          </a:prstGeom>
        </p:spPr>
      </p:pic>
      <p:sp>
        <p:nvSpPr>
          <p:cNvPr id="6" name="Rectangle 5">
            <a:extLst>
              <a:ext uri="{FF2B5EF4-FFF2-40B4-BE49-F238E27FC236}">
                <a16:creationId xmlns:a16="http://schemas.microsoft.com/office/drawing/2014/main" id="{77127ACA-DB4C-4854-8156-9A7FDD11CFA2}"/>
              </a:ext>
            </a:extLst>
          </p:cNvPr>
          <p:cNvSpPr/>
          <p:nvPr/>
        </p:nvSpPr>
        <p:spPr>
          <a:xfrm>
            <a:off x="701566" y="4919008"/>
            <a:ext cx="10121462" cy="1938992"/>
          </a:xfrm>
          <a:prstGeom prst="rect">
            <a:avLst/>
          </a:prstGeom>
        </p:spPr>
        <p:txBody>
          <a:bodyPr wrap="square">
            <a:spAutoFit/>
          </a:bodyPr>
          <a:lstStyle/>
          <a:p>
            <a:pPr algn="just"/>
            <a:r>
              <a:rPr lang="en-US" sz="2400" dirty="0"/>
              <a:t>As Brand Ambassadors, we are part of a select group of global employees responsible for </a:t>
            </a:r>
            <a:r>
              <a:rPr lang="en-US" sz="2400"/>
              <a:t>inculcating the brand-first </a:t>
            </a:r>
            <a:r>
              <a:rPr lang="en-US" sz="2400" dirty="0"/>
              <a:t>thinking and helping team(s) create seamless brand experiences in all that we do to help SAP reach our business goals.</a:t>
            </a:r>
          </a:p>
          <a:p>
            <a:pPr algn="just"/>
            <a:endParaRPr lang="en-US" sz="2400" dirty="0"/>
          </a:p>
        </p:txBody>
      </p:sp>
      <p:sp>
        <p:nvSpPr>
          <p:cNvPr id="7" name="Rectangle 6">
            <a:extLst>
              <a:ext uri="{FF2B5EF4-FFF2-40B4-BE49-F238E27FC236}">
                <a16:creationId xmlns:a16="http://schemas.microsoft.com/office/drawing/2014/main" id="{F85471AF-DC35-4060-94C2-344D81179F21}"/>
              </a:ext>
            </a:extLst>
          </p:cNvPr>
          <p:cNvSpPr/>
          <p:nvPr/>
        </p:nvSpPr>
        <p:spPr>
          <a:xfrm>
            <a:off x="1387365" y="4183720"/>
            <a:ext cx="3042747" cy="415498"/>
          </a:xfrm>
          <a:prstGeom prst="rect">
            <a:avLst/>
          </a:prstGeom>
        </p:spPr>
        <p:txBody>
          <a:bodyPr wrap="square">
            <a:spAutoFit/>
          </a:bodyPr>
          <a:lstStyle/>
          <a:p>
            <a:pPr algn="just"/>
            <a:r>
              <a:rPr lang="en-US" b="1" dirty="0"/>
              <a:t>Roopa Ravikumar</a:t>
            </a:r>
          </a:p>
        </p:txBody>
      </p:sp>
      <p:pic>
        <p:nvPicPr>
          <p:cNvPr id="8" name="Picture 7">
            <a:extLst>
              <a:ext uri="{FF2B5EF4-FFF2-40B4-BE49-F238E27FC236}">
                <a16:creationId xmlns:a16="http://schemas.microsoft.com/office/drawing/2014/main" id="{D2754FB4-AD19-4329-A5EA-619B58448D1E}"/>
              </a:ext>
            </a:extLst>
          </p:cNvPr>
          <p:cNvPicPr>
            <a:picLocks noChangeAspect="1"/>
          </p:cNvPicPr>
          <p:nvPr/>
        </p:nvPicPr>
        <p:blipFill>
          <a:blip r:embed="rId4"/>
          <a:stretch>
            <a:fillRect/>
          </a:stretch>
        </p:blipFill>
        <p:spPr>
          <a:xfrm>
            <a:off x="6699631" y="1430404"/>
            <a:ext cx="2594141" cy="2583596"/>
          </a:xfrm>
          <a:prstGeom prst="rect">
            <a:avLst/>
          </a:prstGeom>
        </p:spPr>
      </p:pic>
      <p:sp>
        <p:nvSpPr>
          <p:cNvPr id="9" name="Rectangle 8">
            <a:extLst>
              <a:ext uri="{FF2B5EF4-FFF2-40B4-BE49-F238E27FC236}">
                <a16:creationId xmlns:a16="http://schemas.microsoft.com/office/drawing/2014/main" id="{04777A35-3FAA-47E4-A82B-C6231EDAAFA8}"/>
              </a:ext>
            </a:extLst>
          </p:cNvPr>
          <p:cNvSpPr/>
          <p:nvPr/>
        </p:nvSpPr>
        <p:spPr>
          <a:xfrm>
            <a:off x="6243690" y="4135866"/>
            <a:ext cx="3862007" cy="415498"/>
          </a:xfrm>
          <a:prstGeom prst="rect">
            <a:avLst/>
          </a:prstGeom>
        </p:spPr>
        <p:txBody>
          <a:bodyPr wrap="square">
            <a:spAutoFit/>
          </a:bodyPr>
          <a:lstStyle/>
          <a:p>
            <a:pPr algn="just"/>
            <a:r>
              <a:rPr lang="en-US" b="1" dirty="0"/>
              <a:t>Nidhi Prashant Augustine</a:t>
            </a:r>
          </a:p>
        </p:txBody>
      </p:sp>
    </p:spTree>
    <p:extLst>
      <p:ext uri="{BB962C8B-B14F-4D97-AF65-F5344CB8AC3E}">
        <p14:creationId xmlns:p14="http://schemas.microsoft.com/office/powerpoint/2010/main" val="305496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p:txBody>
          <a:bodyPr/>
          <a:lstStyle/>
          <a:p>
            <a:pPr marL="342900" lvl="1" indent="-342900">
              <a:spcBef>
                <a:spcPts val="1800"/>
              </a:spcBef>
              <a:buSzPct val="80000"/>
            </a:pPr>
            <a:r>
              <a:rPr lang="en-US" sz="2000" dirty="0"/>
              <a:t>What is Branding?</a:t>
            </a:r>
          </a:p>
          <a:p>
            <a:pPr marL="342900" lvl="1" indent="-342900">
              <a:spcBef>
                <a:spcPts val="1800"/>
              </a:spcBef>
              <a:buSzPct val="80000"/>
            </a:pPr>
            <a:r>
              <a:rPr lang="en-US" sz="2000" dirty="0"/>
              <a:t>Why is branding important?</a:t>
            </a:r>
          </a:p>
          <a:p>
            <a:pPr marL="342900" lvl="1" indent="-342900">
              <a:spcBef>
                <a:spcPts val="1800"/>
              </a:spcBef>
              <a:buSzPct val="80000"/>
            </a:pPr>
            <a:r>
              <a:rPr lang="en-US" sz="2000" dirty="0"/>
              <a:t>Branding In Documentation</a:t>
            </a:r>
          </a:p>
          <a:p>
            <a:pPr marL="342900" lvl="1" indent="-342900">
              <a:spcBef>
                <a:spcPts val="1800"/>
              </a:spcBef>
              <a:buSzPct val="80000"/>
            </a:pPr>
            <a:r>
              <a:rPr lang="en-US" sz="2000" dirty="0"/>
              <a:t>Insights and Learnings</a:t>
            </a:r>
          </a:p>
          <a:p>
            <a:pPr marL="342900" lvl="1" indent="-342900">
              <a:spcBef>
                <a:spcPts val="1800"/>
              </a:spcBef>
              <a:buSzPct val="80000"/>
            </a:pPr>
            <a:r>
              <a:rPr lang="en-US" sz="2000" dirty="0"/>
              <a:t>Q&amp;A</a:t>
            </a:r>
          </a:p>
          <a:p>
            <a:pPr marL="0" lvl="1" indent="0">
              <a:buNone/>
            </a:pPr>
            <a:endParaRPr lang="en-US" dirty="0"/>
          </a:p>
        </p:txBody>
      </p:sp>
      <p:sp>
        <p:nvSpPr>
          <p:cNvPr id="2" name="Agenda"/>
          <p:cNvSpPr>
            <a:spLocks noGrp="1"/>
          </p:cNvSpPr>
          <p:nvPr>
            <p:ph type="title"/>
          </p:nvPr>
        </p:nvSpPr>
        <p:spPr/>
        <p:txBody>
          <a:bodyPr/>
          <a:lstStyle/>
          <a:p>
            <a:r>
              <a:rPr lang="en-US" dirty="0"/>
              <a:t>Agenda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a:xfrm>
            <a:off x="504001" y="504000"/>
            <a:ext cx="11186476" cy="369332"/>
          </a:xfrm>
        </p:spPr>
        <p:txBody>
          <a:bodyPr/>
          <a:lstStyle/>
          <a:p>
            <a:r>
              <a:rPr lang="en-US" dirty="0"/>
              <a:t>Branding Definition</a:t>
            </a:r>
          </a:p>
        </p:txBody>
      </p:sp>
      <p:sp>
        <p:nvSpPr>
          <p:cNvPr id="2" name="TextBox 1">
            <a:extLst>
              <a:ext uri="{FF2B5EF4-FFF2-40B4-BE49-F238E27FC236}">
                <a16:creationId xmlns:a16="http://schemas.microsoft.com/office/drawing/2014/main" id="{164186A8-6A01-4B37-8B0D-1CA5C8567AEA}"/>
              </a:ext>
            </a:extLst>
          </p:cNvPr>
          <p:cNvSpPr txBox="1"/>
          <p:nvPr/>
        </p:nvSpPr>
        <p:spPr>
          <a:xfrm>
            <a:off x="504001" y="1266092"/>
            <a:ext cx="6052548" cy="480131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dirty="0"/>
              <a:t>Brand is </a:t>
            </a:r>
            <a:r>
              <a:rPr lang="en-US" sz="1800" dirty="0">
                <a:solidFill>
                  <a:schemeClr val="accent1"/>
                </a:solidFill>
              </a:rPr>
              <a:t>NOT...</a:t>
            </a:r>
          </a:p>
          <a:p>
            <a:pPr fontAlgn="base">
              <a:spcBef>
                <a:spcPct val="50000"/>
              </a:spcBef>
              <a:spcAft>
                <a:spcPct val="0"/>
              </a:spcAft>
              <a:buClr>
                <a:srgbClr val="F0AB00"/>
              </a:buClr>
              <a:buSzPct val="80000"/>
            </a:pPr>
            <a:r>
              <a:rPr lang="en-US" sz="1800" dirty="0"/>
              <a:t>Only a logo, marketing, </a:t>
            </a:r>
            <a:br>
              <a:rPr lang="en-US" sz="1800" dirty="0"/>
            </a:br>
            <a:r>
              <a:rPr lang="en-US" sz="1800" dirty="0"/>
              <a:t>advertising, and communications</a:t>
            </a:r>
          </a:p>
          <a:p>
            <a:pPr fontAlgn="base">
              <a:spcBef>
                <a:spcPct val="50000"/>
              </a:spcBef>
              <a:spcAft>
                <a:spcPct val="0"/>
              </a:spcAft>
              <a:buClr>
                <a:srgbClr val="F0AB00"/>
              </a:buClr>
              <a:buSzPct val="80000"/>
            </a:pPr>
            <a:endParaRPr lang="en-US" sz="1800" dirty="0">
              <a:solidFill>
                <a:schemeClr val="accent1"/>
              </a:solidFill>
            </a:endParaRPr>
          </a:p>
          <a:p>
            <a:pPr fontAlgn="base">
              <a:spcBef>
                <a:spcPct val="50000"/>
              </a:spcBef>
              <a:spcAft>
                <a:spcPct val="0"/>
              </a:spcAft>
              <a:buClr>
                <a:srgbClr val="F0AB00"/>
              </a:buClr>
              <a:buSzPct val="80000"/>
            </a:pPr>
            <a:endParaRPr lang="en-US" sz="1800" dirty="0">
              <a:solidFill>
                <a:schemeClr val="accent1"/>
              </a:solidFill>
            </a:endParaRPr>
          </a:p>
          <a:p>
            <a:pPr fontAlgn="base">
              <a:spcBef>
                <a:spcPct val="50000"/>
              </a:spcBef>
              <a:spcAft>
                <a:spcPct val="0"/>
              </a:spcAft>
              <a:buClr>
                <a:srgbClr val="F0AB00"/>
              </a:buClr>
              <a:buSzPct val="80000"/>
            </a:pPr>
            <a:r>
              <a:rPr lang="en-US" sz="1800" dirty="0">
                <a:solidFill>
                  <a:schemeClr val="accent1"/>
                </a:solidFill>
              </a:rPr>
              <a:t>Brand is…..</a:t>
            </a:r>
          </a:p>
          <a:p>
            <a:r>
              <a:rPr lang="en-US" sz="2400" dirty="0"/>
              <a:t>What an organization stands for </a:t>
            </a:r>
          </a:p>
          <a:p>
            <a:pPr marL="228600" lvl="1" indent="-228600">
              <a:spcBef>
                <a:spcPts val="1800"/>
              </a:spcBef>
            </a:pPr>
            <a:r>
              <a:rPr lang="en-US" sz="2400" dirty="0"/>
              <a:t>Guiding all business decisions </a:t>
            </a:r>
          </a:p>
          <a:p>
            <a:pPr marL="228600" lvl="1" indent="-228600">
              <a:spcBef>
                <a:spcPts val="1800"/>
              </a:spcBef>
            </a:pPr>
            <a:r>
              <a:rPr lang="en-US" sz="2400" dirty="0"/>
              <a:t>Throughout the brand experience </a:t>
            </a:r>
          </a:p>
          <a:p>
            <a:pPr marL="228600" lvl="1" indent="-228600">
              <a:spcBef>
                <a:spcPts val="1800"/>
              </a:spcBef>
            </a:pPr>
            <a:r>
              <a:rPr lang="en-US" sz="2400" dirty="0"/>
              <a:t>To drive business growth</a:t>
            </a:r>
          </a:p>
          <a:p>
            <a:pPr fontAlgn="base">
              <a:spcBef>
                <a:spcPct val="50000"/>
              </a:spcBef>
              <a:spcAft>
                <a:spcPct val="0"/>
              </a:spcAft>
              <a:buClr>
                <a:srgbClr val="F0AB00"/>
              </a:buClr>
              <a:buSzPct val="80000"/>
            </a:pPr>
            <a:endParaRPr lang="en-US" sz="1800" dirty="0">
              <a:solidFill>
                <a:schemeClr val="accent1"/>
              </a:solidFill>
            </a:endParaRPr>
          </a:p>
        </p:txBody>
      </p:sp>
    </p:spTree>
    <p:extLst>
      <p:ext uri="{BB962C8B-B14F-4D97-AF65-F5344CB8AC3E}">
        <p14:creationId xmlns:p14="http://schemas.microsoft.com/office/powerpoint/2010/main" val="360274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a:xfrm>
            <a:off x="504001" y="504000"/>
            <a:ext cx="11186476" cy="369332"/>
          </a:xfrm>
        </p:spPr>
        <p:txBody>
          <a:bodyPr/>
          <a:lstStyle/>
          <a:p>
            <a:r>
              <a:rPr lang="en-US" dirty="0"/>
              <a:t>Importance of Branding</a:t>
            </a:r>
          </a:p>
        </p:txBody>
      </p:sp>
      <p:sp>
        <p:nvSpPr>
          <p:cNvPr id="2" name="TextBox 1">
            <a:extLst>
              <a:ext uri="{FF2B5EF4-FFF2-40B4-BE49-F238E27FC236}">
                <a16:creationId xmlns:a16="http://schemas.microsoft.com/office/drawing/2014/main" id="{164186A8-6A01-4B37-8B0D-1CA5C8567AEA}"/>
              </a:ext>
            </a:extLst>
          </p:cNvPr>
          <p:cNvSpPr txBox="1"/>
          <p:nvPr/>
        </p:nvSpPr>
        <p:spPr>
          <a:xfrm>
            <a:off x="504001" y="1266092"/>
            <a:ext cx="10790346" cy="392415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dirty="0"/>
              <a:t>Brand is power and brand drives consumers…</a:t>
            </a:r>
          </a:p>
          <a:p>
            <a:pPr fontAlgn="base">
              <a:spcBef>
                <a:spcPct val="50000"/>
              </a:spcBef>
              <a:spcAft>
                <a:spcPct val="0"/>
              </a:spcAft>
              <a:buClr>
                <a:srgbClr val="F0AB00"/>
              </a:buClr>
              <a:buSzPct val="80000"/>
            </a:pPr>
            <a:endParaRPr lang="en-US" sz="1800" dirty="0">
              <a:solidFill>
                <a:schemeClr val="accent1"/>
              </a:solidFill>
            </a:endParaRPr>
          </a:p>
          <a:p>
            <a:pPr lvl="0">
              <a:defRPr/>
            </a:pPr>
            <a:r>
              <a:rPr lang="en-US" sz="1800" dirty="0"/>
              <a:t>Every organization has a brand strategy, all business decisions, stories, and experiences should align with the brand strategy.</a:t>
            </a:r>
          </a:p>
          <a:p>
            <a:pPr lvl="0">
              <a:defRPr/>
            </a:pPr>
            <a:endParaRPr lang="en-US" sz="1800" dirty="0"/>
          </a:p>
          <a:p>
            <a:r>
              <a:rPr lang="en-US" sz="1800" b="1" dirty="0"/>
              <a:t>A </a:t>
            </a:r>
            <a:r>
              <a:rPr lang="en-US" sz="1800" b="1" dirty="0">
                <a:solidFill>
                  <a:schemeClr val="accent1"/>
                </a:solidFill>
              </a:rPr>
              <a:t>brand identity </a:t>
            </a:r>
            <a:r>
              <a:rPr lang="en-US" sz="1800" b="1" dirty="0"/>
              <a:t>system is critical to develop a world-class brand.</a:t>
            </a:r>
          </a:p>
          <a:p>
            <a:endParaRPr lang="en-US" sz="1800" b="1" dirty="0"/>
          </a:p>
          <a:p>
            <a:r>
              <a:rPr lang="en-US" sz="1800" b="1" dirty="0"/>
              <a:t>The dynamic and unique visual system reinforces an organization’s </a:t>
            </a:r>
            <a:r>
              <a:rPr lang="en-US" sz="1800" b="1" dirty="0">
                <a:solidFill>
                  <a:srgbClr val="FFC000"/>
                </a:solidFill>
              </a:rPr>
              <a:t>identity</a:t>
            </a:r>
            <a:r>
              <a:rPr lang="en-US" sz="1800" b="1" dirty="0"/>
              <a:t>, </a:t>
            </a:r>
            <a:r>
              <a:rPr lang="en-US" sz="1800" b="1" dirty="0">
                <a:solidFill>
                  <a:srgbClr val="FFC000"/>
                </a:solidFill>
              </a:rPr>
              <a:t>differentiates it from its  competitors</a:t>
            </a:r>
            <a:r>
              <a:rPr lang="en-US" sz="1800" b="1" dirty="0"/>
              <a:t> and </a:t>
            </a:r>
            <a:r>
              <a:rPr lang="en-US" sz="1800" b="1" dirty="0">
                <a:solidFill>
                  <a:srgbClr val="FFC000"/>
                </a:solidFill>
              </a:rPr>
              <a:t>conveys its commitment to be innovative</a:t>
            </a:r>
            <a:r>
              <a:rPr lang="en-US" sz="1800" b="1" dirty="0"/>
              <a:t>.</a:t>
            </a:r>
          </a:p>
          <a:p>
            <a:endParaRPr lang="en-US" sz="1800" dirty="0"/>
          </a:p>
          <a:p>
            <a:pPr marL="0" lvl="1">
              <a:spcBef>
                <a:spcPts val="1800"/>
              </a:spcBef>
              <a:buNone/>
            </a:pPr>
            <a:endParaRPr lang="en-US" sz="2400" dirty="0"/>
          </a:p>
          <a:p>
            <a:pPr fontAlgn="base">
              <a:spcBef>
                <a:spcPct val="50000"/>
              </a:spcBef>
              <a:spcAft>
                <a:spcPct val="0"/>
              </a:spcAft>
              <a:buClr>
                <a:srgbClr val="F0AB00"/>
              </a:buClr>
              <a:buSzPct val="80000"/>
            </a:pPr>
            <a:endParaRPr lang="en-US" sz="1800" dirty="0">
              <a:solidFill>
                <a:schemeClr val="accent1"/>
              </a:solidFill>
            </a:endParaRPr>
          </a:p>
        </p:txBody>
      </p:sp>
    </p:spTree>
    <p:extLst>
      <p:ext uri="{BB962C8B-B14F-4D97-AF65-F5344CB8AC3E}">
        <p14:creationId xmlns:p14="http://schemas.microsoft.com/office/powerpoint/2010/main" val="95853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9421-D973-4E6A-8FCE-4F21E2F929F1}"/>
              </a:ext>
            </a:extLst>
          </p:cNvPr>
          <p:cNvSpPr>
            <a:spLocks noGrp="1"/>
          </p:cNvSpPr>
          <p:nvPr>
            <p:ph type="title"/>
          </p:nvPr>
        </p:nvSpPr>
        <p:spPr/>
        <p:txBody>
          <a:bodyPr/>
          <a:lstStyle/>
          <a:p>
            <a:r>
              <a:rPr lang="en-US" dirty="0"/>
              <a:t>Consistent Visual Representation Differentiates Us….</a:t>
            </a:r>
          </a:p>
        </p:txBody>
      </p:sp>
      <p:pic>
        <p:nvPicPr>
          <p:cNvPr id="3" name="Picture 2">
            <a:extLst>
              <a:ext uri="{FF2B5EF4-FFF2-40B4-BE49-F238E27FC236}">
                <a16:creationId xmlns:a16="http://schemas.microsoft.com/office/drawing/2014/main" id="{0451EACE-5711-4222-81C8-A2BB04E0B6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783" y="4560773"/>
            <a:ext cx="5454904" cy="1830418"/>
          </a:xfrm>
          <a:prstGeom prst="rect">
            <a:avLst/>
          </a:prstGeom>
        </p:spPr>
      </p:pic>
      <p:pic>
        <p:nvPicPr>
          <p:cNvPr id="4" name="Picture 3">
            <a:extLst>
              <a:ext uri="{FF2B5EF4-FFF2-40B4-BE49-F238E27FC236}">
                <a16:creationId xmlns:a16="http://schemas.microsoft.com/office/drawing/2014/main" id="{233046E5-8789-4AE3-B9B0-85288965E3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0260" y="1347390"/>
            <a:ext cx="3064731" cy="1899674"/>
          </a:xfrm>
          <a:prstGeom prst="rect">
            <a:avLst/>
          </a:prstGeom>
        </p:spPr>
      </p:pic>
      <p:pic>
        <p:nvPicPr>
          <p:cNvPr id="5" name="Picture 4">
            <a:extLst>
              <a:ext uri="{FF2B5EF4-FFF2-40B4-BE49-F238E27FC236}">
                <a16:creationId xmlns:a16="http://schemas.microsoft.com/office/drawing/2014/main" id="{A8431986-89C7-4CFA-BE16-F1310BF1532E}"/>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r="3445"/>
          <a:stretch/>
        </p:blipFill>
        <p:spPr>
          <a:xfrm>
            <a:off x="304557" y="3179751"/>
            <a:ext cx="2118107" cy="1275399"/>
          </a:xfrm>
          <a:prstGeom prst="rect">
            <a:avLst/>
          </a:prstGeom>
        </p:spPr>
      </p:pic>
      <p:pic>
        <p:nvPicPr>
          <p:cNvPr id="6" name="Picture 5">
            <a:extLst>
              <a:ext uri="{FF2B5EF4-FFF2-40B4-BE49-F238E27FC236}">
                <a16:creationId xmlns:a16="http://schemas.microsoft.com/office/drawing/2014/main" id="{C864B760-6FBE-44BF-B2BE-13887E6422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93378" y="3032132"/>
            <a:ext cx="1084357" cy="1427188"/>
          </a:xfrm>
          <a:prstGeom prst="rect">
            <a:avLst/>
          </a:prstGeom>
        </p:spPr>
      </p:pic>
      <p:pic>
        <p:nvPicPr>
          <p:cNvPr id="7" name="Picture 6">
            <a:extLst>
              <a:ext uri="{FF2B5EF4-FFF2-40B4-BE49-F238E27FC236}">
                <a16:creationId xmlns:a16="http://schemas.microsoft.com/office/drawing/2014/main" id="{30C56377-63DE-46D0-AE53-B9AAF997F54C}"/>
              </a:ext>
            </a:extLst>
          </p:cNvPr>
          <p:cNvPicPr>
            <a:picLocks noChangeAspect="1"/>
          </p:cNvPicPr>
          <p:nvPr/>
        </p:nvPicPr>
        <p:blipFill>
          <a:blip r:embed="rId7"/>
          <a:stretch>
            <a:fillRect/>
          </a:stretch>
        </p:blipFill>
        <p:spPr>
          <a:xfrm>
            <a:off x="4164014" y="3179751"/>
            <a:ext cx="1745388" cy="1242534"/>
          </a:xfrm>
          <a:prstGeom prst="rect">
            <a:avLst/>
          </a:prstGeom>
        </p:spPr>
      </p:pic>
      <p:pic>
        <p:nvPicPr>
          <p:cNvPr id="8" name="Picture 7">
            <a:extLst>
              <a:ext uri="{FF2B5EF4-FFF2-40B4-BE49-F238E27FC236}">
                <a16:creationId xmlns:a16="http://schemas.microsoft.com/office/drawing/2014/main" id="{53B54E4C-5CD2-43D9-A412-A887C24867D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35556" y="1357767"/>
            <a:ext cx="2729381" cy="1674365"/>
          </a:xfrm>
          <a:prstGeom prst="rect">
            <a:avLst/>
          </a:prstGeom>
        </p:spPr>
      </p:pic>
      <p:cxnSp>
        <p:nvCxnSpPr>
          <p:cNvPr id="10" name="Straight Connector 9">
            <a:extLst>
              <a:ext uri="{FF2B5EF4-FFF2-40B4-BE49-F238E27FC236}">
                <a16:creationId xmlns:a16="http://schemas.microsoft.com/office/drawing/2014/main" id="{C9D149DC-FCEB-4ED0-BEA3-45E78003828F}"/>
              </a:ext>
            </a:extLst>
          </p:cNvPr>
          <p:cNvCxnSpPr/>
          <p:nvPr/>
        </p:nvCxnSpPr>
        <p:spPr>
          <a:xfrm>
            <a:off x="6059169" y="873332"/>
            <a:ext cx="90436" cy="5909305"/>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524EA14-5642-4102-809D-BED96916C285}"/>
              </a:ext>
            </a:extLst>
          </p:cNvPr>
          <p:cNvPicPr>
            <a:picLocks noChangeAspect="1"/>
          </p:cNvPicPr>
          <p:nvPr/>
        </p:nvPicPr>
        <p:blipFill>
          <a:blip r:embed="rId9"/>
          <a:stretch>
            <a:fillRect/>
          </a:stretch>
        </p:blipFill>
        <p:spPr>
          <a:xfrm>
            <a:off x="6224408" y="1617784"/>
            <a:ext cx="5873809" cy="3938953"/>
          </a:xfrm>
          <a:prstGeom prst="rect">
            <a:avLst/>
          </a:prstGeom>
        </p:spPr>
      </p:pic>
    </p:spTree>
    <p:extLst>
      <p:ext uri="{BB962C8B-B14F-4D97-AF65-F5344CB8AC3E}">
        <p14:creationId xmlns:p14="http://schemas.microsoft.com/office/powerpoint/2010/main" val="404923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ote placeholder">
            <a:extLst>
              <a:ext uri="{FF2B5EF4-FFF2-40B4-BE49-F238E27FC236}">
                <a16:creationId xmlns:a16="http://schemas.microsoft.com/office/drawing/2014/main" id="{0305C02A-9722-4D72-9CB0-91642BE32CFE}"/>
              </a:ext>
            </a:extLst>
          </p:cNvPr>
          <p:cNvSpPr>
            <a:spLocks noGrp="1"/>
          </p:cNvSpPr>
          <p:nvPr>
            <p:ph type="body" sz="quarter" idx="10"/>
          </p:nvPr>
        </p:nvSpPr>
        <p:spPr bwMode="gray">
          <a:xfrm>
            <a:off x="604483" y="1800000"/>
            <a:ext cx="11185200" cy="3285032"/>
          </a:xfrm>
        </p:spPr>
        <p:txBody>
          <a:bodyPr>
            <a:normAutofit fontScale="77500" lnSpcReduction="20000"/>
          </a:bodyPr>
          <a:lstStyle/>
          <a:p>
            <a:pPr lvl="0"/>
            <a:r>
              <a:rPr lang="en-US" dirty="0"/>
              <a:t>“A brand is the set of expectation, stories, and relationships that taken together, account for a consumer’s decision  to </a:t>
            </a:r>
            <a:r>
              <a:rPr lang="en-US" sz="5900" dirty="0">
                <a:solidFill>
                  <a:schemeClr val="accent1"/>
                </a:solidFill>
              </a:rPr>
              <a:t>choose one product or service over another</a:t>
            </a:r>
            <a:r>
              <a:rPr lang="en-US" dirty="0"/>
              <a:t>.”</a:t>
            </a:r>
          </a:p>
          <a:p>
            <a:pPr lvl="0"/>
            <a:endParaRPr lang="en-US" dirty="0"/>
          </a:p>
          <a:p>
            <a:pPr lvl="1"/>
            <a:r>
              <a:rPr lang="en-US" sz="1800" dirty="0"/>
              <a:t>Seth Godin</a:t>
            </a:r>
          </a:p>
        </p:txBody>
      </p:sp>
    </p:spTree>
    <p:extLst>
      <p:ext uri="{BB962C8B-B14F-4D97-AF65-F5344CB8AC3E}">
        <p14:creationId xmlns:p14="http://schemas.microsoft.com/office/powerpoint/2010/main" val="274798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p:txBody>
          <a:bodyPr/>
          <a:lstStyle/>
          <a:p>
            <a:r>
              <a:rPr lang="en-US" dirty="0"/>
              <a:t>Branding in </a:t>
            </a:r>
            <a:r>
              <a:rPr lang="en-US" dirty="0">
                <a:solidFill>
                  <a:schemeClr val="accent1"/>
                </a:solidFill>
              </a:rPr>
              <a:t>Documentation</a:t>
            </a:r>
            <a:endParaRPr lang="en-US" dirty="0"/>
          </a:p>
        </p:txBody>
      </p:sp>
      <p:pic>
        <p:nvPicPr>
          <p:cNvPr id="5" name="Illustration" descr="Example of an illustration " title="Illustration for divider page"/>
          <p:cNvPicPr>
            <a:picLocks noGrp="1" noChangeAspect="1"/>
          </p:cNvPicPr>
          <p:nvPr>
            <p:ph type="pic" sz="quarter" idx="12"/>
          </p:nvPr>
        </p:nvPicPr>
        <p:blipFill>
          <a:blip r:embed="rId3"/>
          <a:srcRect t="3112" b="3112"/>
          <a:stretch>
            <a:fillRect/>
          </a:stretch>
        </p:blipFill>
        <p:spPr bwMode="invGray"/>
      </p:pic>
    </p:spTree>
    <p:extLst>
      <p:ext uri="{BB962C8B-B14F-4D97-AF65-F5344CB8AC3E}">
        <p14:creationId xmlns:p14="http://schemas.microsoft.com/office/powerpoint/2010/main" val="3314052631"/>
      </p:ext>
    </p:extLst>
  </p:cSld>
  <p:clrMapOvr>
    <a:masterClrMapping/>
  </p:clrMapOvr>
</p:sld>
</file>

<file path=ppt/theme/theme1.xml><?xml version="1.0" encoding="utf-8"?>
<a:theme xmlns:a="http://schemas.openxmlformats.org/drawingml/2006/main" name="SAP 2019 16x9 black and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2E83DA92-898F-411D-9AD6-A3EB18108BD6}" vid="{684F41E8-2CDA-4FE9-A9AD-DF04499C052D}"/>
    </a:ext>
  </a:extLst>
</a:theme>
</file>

<file path=ppt/theme/theme2.xml><?xml version="1.0" encoding="utf-8"?>
<a:theme xmlns:a="http://schemas.openxmlformats.org/drawingml/2006/main" name="SAP 2019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2E83DA92-898F-411D-9AD6-A3EB18108BD6}" vid="{7DD5979D-BBE6-4AA0-9A01-39731574BCE9}"/>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8" ma:contentTypeDescription="Create a new document." ma:contentTypeScope="" ma:versionID="20e2cf8507e38498d410f5358511efeb">
  <xsd:schema xmlns:xsd="http://www.w3.org/2001/XMLSchema" xmlns:xs="http://www.w3.org/2001/XMLSchema" xmlns:p="http://schemas.microsoft.com/office/2006/metadata/properties" xmlns:ns3="386f4720-9db4-4950-8ffd-cd1ef4b846d5" targetNamespace="http://schemas.microsoft.com/office/2006/metadata/properties" ma:root="true" ma:fieldsID="5e77a8685fef7de05eab947de9b0b52c" ns3:_="">
    <xsd:import namespace="386f4720-9db4-4950-8ffd-cd1ef4b846d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D0371D-2E3B-43C3-8CD1-6588C2A14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5D623D-8F8D-4FA8-A082-6A81171D1235}">
  <ds:schemaRefs>
    <ds:schemaRef ds:uri="http://schemas.microsoft.com/sharepoint/v3/contenttype/forms"/>
  </ds:schemaRefs>
</ds:datastoreItem>
</file>

<file path=customXml/itemProps3.xml><?xml version="1.0" encoding="utf-8"?>
<ds:datastoreItem xmlns:ds="http://schemas.openxmlformats.org/officeDocument/2006/customXml" ds:itemID="{4B6887C4-6CF6-4F83-8C9A-A225070DD52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SAP_2019_16x9_black_and_white</Template>
  <TotalTime>338</TotalTime>
  <Words>564</Words>
  <Application>Microsoft Office PowerPoint</Application>
  <PresentationFormat>Custom</PresentationFormat>
  <Paragraphs>118</Paragraphs>
  <Slides>17</Slides>
  <Notes>16</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Courier New</vt:lpstr>
      <vt:lpstr>Symbol</vt:lpstr>
      <vt:lpstr>Wingdings</vt:lpstr>
      <vt:lpstr>Wingdings</vt:lpstr>
      <vt:lpstr>SAP 2019 16x9 black and white</vt:lpstr>
      <vt:lpstr>SAP 2019 16x9 blue</vt:lpstr>
      <vt:lpstr>Strengthen your User Assistance Role by being a Corporate Brand Ambassador</vt:lpstr>
      <vt:lpstr>SAP Brand Ambassadors</vt:lpstr>
      <vt:lpstr>Introduction: SAP Brand Ambassadors (APJ)</vt:lpstr>
      <vt:lpstr>Agenda</vt:lpstr>
      <vt:lpstr>Branding Definition</vt:lpstr>
      <vt:lpstr>Importance of Branding</vt:lpstr>
      <vt:lpstr>Consistent Visual Representation Differentiates Us….</vt:lpstr>
      <vt:lpstr>PowerPoint Presentation</vt:lpstr>
      <vt:lpstr>Branding in Documentation</vt:lpstr>
      <vt:lpstr>Our tone of voice</vt:lpstr>
      <vt:lpstr>Our tone of voice is how we sound</vt:lpstr>
      <vt:lpstr>Branding is quintessential for writers! </vt:lpstr>
      <vt:lpstr>Branding Guidelines: Insights and Learnings</vt:lpstr>
      <vt:lpstr>Our Contributions as Brand Ambassadors</vt:lpstr>
      <vt:lpstr>Thank you.</vt:lpstr>
      <vt:lpstr>PowerPoint Presentation</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Prashant Augustine, Nidhi</dc:creator>
  <cp:keywords>2019/16:9/black and white</cp:keywords>
  <cp:lastModifiedBy>Prashant Augustine, Nidhi</cp:lastModifiedBy>
  <cp:revision>28</cp:revision>
  <dcterms:created xsi:type="dcterms:W3CDTF">2019-08-26T10:29:48Z</dcterms:created>
  <dcterms:modified xsi:type="dcterms:W3CDTF">2019-08-31T08:59:34Z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