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Abhaya Libre ExtraBold" panose="020B0604020202020204" charset="0"/>
      <p:regular r:id="rId11"/>
      <p:bold r:id="rId12"/>
      <p:italic r:id="rId11"/>
    </p:embeddedFont>
    <p:embeddedFont>
      <p:font typeface="Abhaya Libre Regular"/>
      <p:regular r:id="rId11"/>
      <p:bold r:id="rId11"/>
      <p:italic r:id="rId11"/>
      <p:boldItalic r:id="rId11"/>
    </p:embeddedFont>
    <p:embeddedFont>
      <p:font typeface="Aileron Heavy"/>
      <p:regular r:id="rId11"/>
      <p:bold r:id="rId11"/>
      <p:italic r:id="rId11"/>
      <p:boldItalic r:id="rId11"/>
    </p:embeddedFont>
    <p:embeddedFont>
      <p:font typeface="Arimo"/>
      <p:regular r:id="rId11"/>
      <p:bold r:id="rId11"/>
      <p:italic r:id="rId11"/>
      <p:boldItalic r:id="rId11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Raleway"/>
      <p:regular r:id="rId11"/>
      <p:bold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03" autoAdjust="0"/>
    <p:restoredTop sz="94558" autoAdjust="0"/>
  </p:normalViewPr>
  <p:slideViewPr>
    <p:cSldViewPr>
      <p:cViewPr varScale="1">
        <p:scale>
          <a:sx n="42" d="100"/>
          <a:sy n="42" d="100"/>
        </p:scale>
        <p:origin x="56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NUL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C0C81-6E39-F34F-984C-3ACAC613C595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D2376-5EC3-6C44-A2BA-4D155EEF5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791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ED2376-5EC3-6C44-A2BA-4D155EEF548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58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4641" b="24641"/>
          <a:stretch>
            <a:fillRect/>
          </a:stretch>
        </p:blipFill>
        <p:spPr>
          <a:xfrm>
            <a:off x="0" y="10"/>
            <a:ext cx="18279944" cy="1028699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16981" y="4538366"/>
            <a:ext cx="6477946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61"/>
              </a:lnSpc>
              <a:spcBef>
                <a:spcPts val="600"/>
              </a:spcBef>
            </a:pPr>
            <a:r>
              <a:rPr lang="en-US" sz="3200" b="1" i="0" spc="280" dirty="0">
                <a:solidFill>
                  <a:srgbClr val="1468A2"/>
                </a:solidFill>
                <a:latin typeface="Raleway"/>
              </a:rPr>
              <a:t>Welcomes you to the </a:t>
            </a:r>
          </a:p>
          <a:p>
            <a:pPr algn="ctr">
              <a:lnSpc>
                <a:spcPts val="3161"/>
              </a:lnSpc>
              <a:spcBef>
                <a:spcPts val="600"/>
              </a:spcBef>
            </a:pPr>
            <a:r>
              <a:rPr lang="en-US" sz="3200" b="1" spc="280" dirty="0">
                <a:solidFill>
                  <a:srgbClr val="1468A2"/>
                </a:solidFill>
                <a:latin typeface="Raleway"/>
              </a:rPr>
              <a:t>Regional Conference </a:t>
            </a:r>
            <a:r>
              <a:rPr lang="en-US" sz="3200" b="1" i="0" spc="280" dirty="0">
                <a:solidFill>
                  <a:srgbClr val="1468A2"/>
                </a:solidFill>
                <a:latin typeface="Raleway"/>
              </a:rPr>
              <a:t>at</a:t>
            </a:r>
          </a:p>
          <a:p>
            <a:pPr algn="ctr">
              <a:lnSpc>
                <a:spcPts val="3161"/>
              </a:lnSpc>
              <a:spcBef>
                <a:spcPts val="600"/>
              </a:spcBef>
            </a:pPr>
            <a:r>
              <a:rPr lang="en-US" sz="3200" b="1" i="0" spc="280" dirty="0">
                <a:solidFill>
                  <a:srgbClr val="1468A2"/>
                </a:solidFill>
                <a:latin typeface="Raleway"/>
              </a:rPr>
              <a:t>SAP Labs India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20716" y="2013928"/>
            <a:ext cx="7070475" cy="2025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80"/>
              </a:lnSpc>
            </a:pPr>
            <a:r>
              <a:rPr lang="en-US" sz="4800" b="1" i="0" dirty="0">
                <a:solidFill>
                  <a:srgbClr val="1468A2"/>
                </a:solidFill>
                <a:latin typeface="Raleway"/>
              </a:rPr>
              <a:t>Society for Technical Communication India Chapter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094927" y="7194497"/>
            <a:ext cx="14542914" cy="1493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59"/>
              </a:lnSpc>
            </a:pPr>
            <a:r>
              <a:rPr lang="en-US" sz="2400" b="0" spc="24" dirty="0">
                <a:solidFill>
                  <a:srgbClr val="1468A2"/>
                </a:solidFill>
                <a:latin typeface="Raleway"/>
              </a:rPr>
              <a:t>Presented by </a:t>
            </a:r>
          </a:p>
          <a:p>
            <a:pPr algn="ctr">
              <a:lnSpc>
                <a:spcPts val="3959"/>
              </a:lnSpc>
            </a:pPr>
            <a:r>
              <a:rPr lang="en-US" sz="3600" spc="24" dirty="0">
                <a:solidFill>
                  <a:srgbClr val="1468A2"/>
                </a:solidFill>
                <a:latin typeface="Raleway"/>
              </a:rPr>
              <a:t>Nidhi Luharuwalla</a:t>
            </a:r>
          </a:p>
          <a:p>
            <a:pPr algn="ctr">
              <a:lnSpc>
                <a:spcPts val="3959"/>
              </a:lnSpc>
            </a:pPr>
            <a:r>
              <a:rPr lang="en-US" sz="2800" b="0" spc="24" dirty="0">
                <a:solidFill>
                  <a:srgbClr val="1468A2"/>
                </a:solidFill>
                <a:latin typeface="Raleway"/>
              </a:rPr>
              <a:t>President - STC India Chapter</a:t>
            </a:r>
            <a:endParaRPr lang="en-US" sz="2800" spc="24" dirty="0">
              <a:solidFill>
                <a:srgbClr val="1468A2"/>
              </a:solidFill>
              <a:latin typeface="Raleway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l="16399" t="4752" r="16799" b="9399"/>
          <a:stretch>
            <a:fillRect/>
          </a:stretch>
        </p:blipFill>
        <p:spPr>
          <a:xfrm>
            <a:off x="3006917" y="351868"/>
            <a:ext cx="1053322" cy="13536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EFE8CF-30E0-4B26-BD04-0E57804315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162473"/>
            <a:ext cx="4080040" cy="73362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68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59429" y="192396"/>
            <a:ext cx="17985601" cy="8650289"/>
          </a:xfrm>
          <a:prstGeom prst="rect">
            <a:avLst/>
          </a:prstGeom>
          <a:solidFill>
            <a:srgbClr val="FFFFFF">
              <a:alpha val="9803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3800359" y="476250"/>
            <a:ext cx="9569196" cy="1085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b="1" i="0" spc="70">
                <a:solidFill>
                  <a:srgbClr val="FFFFFF"/>
                </a:solidFill>
                <a:latin typeface="Raleway"/>
              </a:rPr>
              <a:t>Since 1999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829405" y="2329877"/>
            <a:ext cx="9569199" cy="4094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800" b="1" i="0" spc="196" dirty="0">
                <a:solidFill>
                  <a:srgbClr val="FFFFFF"/>
                </a:solidFill>
                <a:latin typeface="Raleway"/>
              </a:rPr>
              <a:t>STC INDIA CHAPTER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584957" y="2345117"/>
            <a:ext cx="9560073" cy="340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 b="0" i="0" dirty="0">
                <a:solidFill>
                  <a:srgbClr val="FFFFFF"/>
                </a:solidFill>
                <a:latin typeface="Arimo"/>
              </a:rPr>
              <a:t>is affiliated with Society for Technical Communication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16999" t="7399" r="16199" b="6799"/>
          <a:stretch>
            <a:fillRect/>
          </a:stretch>
        </p:blipFill>
        <p:spPr>
          <a:xfrm>
            <a:off x="457526" y="373446"/>
            <a:ext cx="1142347" cy="146726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407227" y="4787150"/>
            <a:ext cx="13899573" cy="24704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62280" lvl="1" indent="-231140">
              <a:lnSpc>
                <a:spcPts val="3920"/>
              </a:lnSpc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Arimo"/>
              </a:rPr>
              <a:t>Create a forum to exchange ideas as well as share experience and knowledge</a:t>
            </a:r>
          </a:p>
          <a:p>
            <a:pPr marL="462280" lvl="1" indent="-231140">
              <a:lnSpc>
                <a:spcPts val="3920"/>
              </a:lnSpc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Arimo"/>
              </a:rPr>
              <a:t>Bring technical communicators in various cities together </a:t>
            </a:r>
          </a:p>
          <a:p>
            <a:pPr marL="462280" lvl="1" indent="-231140">
              <a:lnSpc>
                <a:spcPts val="3920"/>
              </a:lnSpc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Arimo"/>
              </a:rPr>
              <a:t>Educate the technical communicators in India through sessions, webinars, and conferences</a:t>
            </a:r>
          </a:p>
          <a:p>
            <a:pPr marL="462280" lvl="1" indent="-231140">
              <a:lnSpc>
                <a:spcPts val="3920"/>
              </a:lnSpc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Arimo"/>
              </a:rPr>
              <a:t>Provide job opportunities </a:t>
            </a:r>
          </a:p>
          <a:p>
            <a:pPr marL="462280" lvl="1" indent="-231140">
              <a:lnSpc>
                <a:spcPts val="3920"/>
              </a:lnSpc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Arimo"/>
              </a:rPr>
              <a:t>Recognize and award innovations in the technical communication field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829405" y="3789050"/>
            <a:ext cx="2581116" cy="529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dirty="0">
                <a:solidFill>
                  <a:srgbClr val="FFFFFF"/>
                </a:solidFill>
                <a:latin typeface="Arimo"/>
              </a:rPr>
              <a:t>OUR GOALS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641693" y="1541105"/>
            <a:ext cx="13366371" cy="3458545"/>
            <a:chOff x="0" y="-19050"/>
            <a:chExt cx="17821828" cy="4611393"/>
          </a:xfrm>
        </p:grpSpPr>
        <p:sp>
          <p:nvSpPr>
            <p:cNvPr id="3" name="TextBox 3"/>
            <p:cNvSpPr txBox="1"/>
            <p:nvPr/>
          </p:nvSpPr>
          <p:spPr>
            <a:xfrm>
              <a:off x="0" y="-19050"/>
              <a:ext cx="17821828" cy="14414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00"/>
                </a:lnSpc>
              </a:pPr>
              <a:r>
                <a:rPr lang="en-US" sz="7000" b="1" i="0" spc="70">
                  <a:solidFill>
                    <a:srgbClr val="1468A2"/>
                  </a:solidFill>
                  <a:latin typeface="Raleway"/>
                </a:rPr>
                <a:t>STC INDIA CHAPTER 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889924"/>
              <a:ext cx="17206263" cy="7912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60"/>
                </a:lnSpc>
              </a:pPr>
              <a:r>
                <a:rPr lang="en-US" sz="3800" b="1" i="0" spc="266">
                  <a:solidFill>
                    <a:srgbClr val="1468A2"/>
                  </a:solidFill>
                  <a:latin typeface="Raleway"/>
                </a:rPr>
                <a:t>ANNUAL CONFERENCES 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3128011"/>
              <a:ext cx="16342663" cy="1464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00"/>
                </a:lnSpc>
              </a:pPr>
              <a:r>
                <a:rPr lang="en-US" sz="3000" b="0" i="0" spc="30" dirty="0">
                  <a:solidFill>
                    <a:srgbClr val="1468A2"/>
                  </a:solidFill>
                  <a:latin typeface="Raleway"/>
                </a:rPr>
                <a:t>STC India Chapter is conducting it’s 21</a:t>
              </a:r>
              <a:r>
                <a:rPr lang="en-US" sz="3000" b="0" i="0" spc="30" baseline="30000" dirty="0">
                  <a:solidFill>
                    <a:srgbClr val="1468A2"/>
                  </a:solidFill>
                  <a:latin typeface="Raleway"/>
                </a:rPr>
                <a:t>st</a:t>
              </a:r>
              <a:r>
                <a:rPr lang="en-US" sz="3000" b="0" i="0" spc="30" dirty="0">
                  <a:solidFill>
                    <a:srgbClr val="1468A2"/>
                  </a:solidFill>
                  <a:latin typeface="Raleway"/>
                </a:rPr>
                <a:t> Annual Conference in Chennai from December 5 – 7, 2019</a:t>
              </a:r>
            </a:p>
          </p:txBody>
        </p:sp>
      </p:grpSp>
      <p:sp>
        <p:nvSpPr>
          <p:cNvPr id="6" name="AutoShape 6"/>
          <p:cNvSpPr/>
          <p:nvPr/>
        </p:nvSpPr>
        <p:spPr>
          <a:xfrm>
            <a:off x="1" y="9638108"/>
            <a:ext cx="18288446" cy="275446"/>
          </a:xfrm>
          <a:prstGeom prst="rect">
            <a:avLst/>
          </a:prstGeom>
          <a:solidFill>
            <a:srgbClr val="1468A2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16999" t="7399" r="16199" b="6799"/>
          <a:stretch>
            <a:fillRect/>
          </a:stretch>
        </p:blipFill>
        <p:spPr>
          <a:xfrm>
            <a:off x="457526" y="373446"/>
            <a:ext cx="1142347" cy="146726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 t="15784" b="15784"/>
          <a:stretch>
            <a:fillRect/>
          </a:stretch>
        </p:blipFill>
        <p:spPr>
          <a:xfrm>
            <a:off x="0" y="6251983"/>
            <a:ext cx="7403501" cy="337542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 l="1464" t="7756" r="275" b="7756"/>
          <a:stretch>
            <a:fillRect/>
          </a:stretch>
        </p:blipFill>
        <p:spPr>
          <a:xfrm>
            <a:off x="7403501" y="6256641"/>
            <a:ext cx="5872983" cy="337076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 l="1216" t="2378" b="2378"/>
          <a:stretch>
            <a:fillRect/>
          </a:stretch>
        </p:blipFill>
        <p:spPr>
          <a:xfrm>
            <a:off x="13276484" y="6256641"/>
            <a:ext cx="5011516" cy="338146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68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71174" y="2718616"/>
            <a:ext cx="6050876" cy="4201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00"/>
              </a:lnSpc>
            </a:pPr>
            <a:r>
              <a:rPr lang="en-US" sz="4584" b="1" i="0" spc="45" dirty="0">
                <a:solidFill>
                  <a:srgbClr val="FFFFFF"/>
                </a:solidFill>
                <a:latin typeface="Raleway"/>
              </a:rPr>
              <a:t>STC India Chapter Learning Sessions, </a:t>
            </a:r>
          </a:p>
          <a:p>
            <a:pPr algn="ctr">
              <a:lnSpc>
                <a:spcPts val="5500"/>
              </a:lnSpc>
            </a:pPr>
            <a:r>
              <a:rPr lang="en-US" sz="4584" b="1" i="0" spc="45" dirty="0">
                <a:solidFill>
                  <a:srgbClr val="FFFFFF"/>
                </a:solidFill>
                <a:latin typeface="Raleway"/>
              </a:rPr>
              <a:t>Regional Conferences,  Webinars and Magazine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8690029" y="894690"/>
            <a:ext cx="8485451" cy="2366670"/>
            <a:chOff x="0" y="-38100"/>
            <a:chExt cx="11095495" cy="2908640"/>
          </a:xfrm>
        </p:grpSpPr>
        <p:sp>
          <p:nvSpPr>
            <p:cNvPr id="4" name="TextBox 4"/>
            <p:cNvSpPr txBox="1"/>
            <p:nvPr/>
          </p:nvSpPr>
          <p:spPr>
            <a:xfrm>
              <a:off x="0" y="-38100"/>
              <a:ext cx="11095495" cy="7086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90"/>
                </a:lnSpc>
              </a:pPr>
              <a:r>
                <a:rPr lang="en-US" sz="3300" b="1" i="0" spc="231">
                  <a:solidFill>
                    <a:srgbClr val="FFFFFF"/>
                  </a:solidFill>
                  <a:latin typeface="Raleway"/>
                </a:rPr>
                <a:t>LEARNING SESSIONS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934624"/>
              <a:ext cx="11095495" cy="1935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en-US" sz="2600" b="0" i="0" spc="26" dirty="0">
                  <a:solidFill>
                    <a:srgbClr val="FFFFFF"/>
                  </a:solidFill>
                  <a:latin typeface="Raleway"/>
                </a:rPr>
                <a:t>STC India Chapter conducts learning sessions across several cities in India</a:t>
              </a:r>
              <a:r>
                <a:rPr lang="en-US" sz="2600" spc="26" dirty="0">
                  <a:solidFill>
                    <a:srgbClr val="FFFFFF"/>
                  </a:solidFill>
                  <a:latin typeface="Raleway"/>
                </a:rPr>
                <a:t> – Bengaluru, Mumbai, Pune, Hyderabad, Chennai, Delhi NCR.</a:t>
              </a:r>
              <a:endParaRPr lang="en-US" sz="2600" b="0" i="0" spc="26" dirty="0">
                <a:solidFill>
                  <a:srgbClr val="FFFFFF"/>
                </a:solidFill>
                <a:latin typeface="Raleway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8690029" y="3597738"/>
            <a:ext cx="8321621" cy="1656801"/>
            <a:chOff x="0" y="0"/>
            <a:chExt cx="11095495" cy="2209069"/>
          </a:xfrm>
        </p:grpSpPr>
        <p:sp>
          <p:nvSpPr>
            <p:cNvPr id="7" name="TextBox 7"/>
            <p:cNvSpPr txBox="1"/>
            <p:nvPr/>
          </p:nvSpPr>
          <p:spPr>
            <a:xfrm>
              <a:off x="0" y="-38100"/>
              <a:ext cx="11095495" cy="7086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90"/>
                </a:lnSpc>
              </a:pPr>
              <a:r>
                <a:rPr lang="en-US" sz="3300" b="1" i="0" spc="231" dirty="0">
                  <a:solidFill>
                    <a:srgbClr val="FFFFFF"/>
                  </a:solidFill>
                  <a:latin typeface="Raleway"/>
                </a:rPr>
                <a:t>REGIONAL CONFERENCES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934624"/>
              <a:ext cx="11095495" cy="12744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en-US" sz="2600" b="0" i="0" spc="26" dirty="0">
                  <a:solidFill>
                    <a:srgbClr val="FFFFFF"/>
                  </a:solidFill>
                  <a:latin typeface="Raleway"/>
                </a:rPr>
                <a:t>Every year at least one regional conference is held in each city.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8690029" y="5714002"/>
            <a:ext cx="8321621" cy="1656801"/>
            <a:chOff x="0" y="0"/>
            <a:chExt cx="11095495" cy="2209069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38100"/>
              <a:ext cx="11095495" cy="7086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90"/>
                </a:lnSpc>
              </a:pPr>
              <a:r>
                <a:rPr lang="en-US" sz="3300" b="1" i="0" spc="231">
                  <a:solidFill>
                    <a:srgbClr val="FFFFFF"/>
                  </a:solidFill>
                  <a:latin typeface="Raleway"/>
                </a:rPr>
                <a:t>WEBINARS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934624"/>
              <a:ext cx="11095495" cy="12744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en-US" sz="2600" b="0" i="0" spc="26" dirty="0">
                  <a:solidFill>
                    <a:srgbClr val="FFFFFF"/>
                  </a:solidFill>
                  <a:latin typeface="Raleway"/>
                </a:rPr>
                <a:t>Participants who cannot attend the learning session can remotely attend the webinars.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410433" y="0"/>
            <a:ext cx="353052" cy="10587463"/>
            <a:chOff x="0" y="0"/>
            <a:chExt cx="470736" cy="14116618"/>
          </a:xfrm>
        </p:grpSpPr>
        <p:sp>
          <p:nvSpPr>
            <p:cNvPr id="13" name="AutoShape 13"/>
            <p:cNvSpPr/>
            <p:nvPr/>
          </p:nvSpPr>
          <p:spPr>
            <a:xfrm>
              <a:off x="152120" y="0"/>
              <a:ext cx="166495" cy="14116618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14" name="AutoShape 14"/>
            <p:cNvSpPr/>
            <p:nvPr/>
          </p:nvSpPr>
          <p:spPr>
            <a:xfrm>
              <a:off x="0" y="1597262"/>
              <a:ext cx="470736" cy="451151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15" name="AutoShape 15"/>
            <p:cNvSpPr/>
            <p:nvPr/>
          </p:nvSpPr>
          <p:spPr>
            <a:xfrm>
              <a:off x="0" y="4558259"/>
              <a:ext cx="470736" cy="451151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16" name="AutoShape 16"/>
            <p:cNvSpPr/>
            <p:nvPr/>
          </p:nvSpPr>
          <p:spPr>
            <a:xfrm>
              <a:off x="0" y="7513400"/>
              <a:ext cx="470736" cy="451151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17" name="AutoShape 17"/>
            <p:cNvSpPr/>
            <p:nvPr/>
          </p:nvSpPr>
          <p:spPr>
            <a:xfrm>
              <a:off x="0" y="10453460"/>
              <a:ext cx="470736" cy="451151"/>
            </a:xfrm>
            <a:prstGeom prst="rect">
              <a:avLst/>
            </a:prstGeom>
            <a:solidFill>
              <a:srgbClr val="FFFFFF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8690029" y="7906299"/>
            <a:ext cx="8321621" cy="1656801"/>
            <a:chOff x="0" y="0"/>
            <a:chExt cx="11095495" cy="2209069"/>
          </a:xfrm>
        </p:grpSpPr>
        <p:sp>
          <p:nvSpPr>
            <p:cNvPr id="19" name="TextBox 19"/>
            <p:cNvSpPr txBox="1"/>
            <p:nvPr/>
          </p:nvSpPr>
          <p:spPr>
            <a:xfrm>
              <a:off x="0" y="-38100"/>
              <a:ext cx="11095495" cy="7086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90"/>
                </a:lnSpc>
              </a:pPr>
              <a:r>
                <a:rPr lang="en-US" sz="3300" b="1" i="0" spc="231" dirty="0">
                  <a:solidFill>
                    <a:srgbClr val="FFFFFF"/>
                  </a:solidFill>
                  <a:latin typeface="Raleway"/>
                </a:rPr>
                <a:t>INDUS MAGAZINE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934624"/>
              <a:ext cx="11095495" cy="12744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en-US" sz="2600" b="0" i="0" spc="26" dirty="0">
                  <a:solidFill>
                    <a:srgbClr val="FFFFFF"/>
                  </a:solidFill>
                  <a:latin typeface="Raleway"/>
                </a:rPr>
                <a:t>A biannual magazine is published to showcase the innovation in technical communication field.</a:t>
              </a:r>
            </a:p>
          </p:txBody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2"/>
          <a:srcRect l="16999" t="7399" r="16199" b="6799"/>
          <a:stretch>
            <a:fillRect/>
          </a:stretch>
        </p:blipFill>
        <p:spPr>
          <a:xfrm>
            <a:off x="296264" y="295068"/>
            <a:ext cx="1142347" cy="14672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" y="3852866"/>
            <a:ext cx="6278499" cy="3879875"/>
          </a:xfrm>
          <a:prstGeom prst="rect">
            <a:avLst/>
          </a:prstGeom>
          <a:solidFill>
            <a:srgbClr val="1468A2"/>
          </a:solidFill>
        </p:spPr>
      </p:sp>
      <p:sp>
        <p:nvSpPr>
          <p:cNvPr id="3" name="TextBox 3"/>
          <p:cNvSpPr txBox="1"/>
          <p:nvPr/>
        </p:nvSpPr>
        <p:spPr>
          <a:xfrm>
            <a:off x="171574" y="4325953"/>
            <a:ext cx="5975358" cy="2838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00"/>
              </a:lnSpc>
            </a:pPr>
            <a:r>
              <a:rPr lang="en-US" sz="3000" b="0" i="0" spc="30">
                <a:solidFill>
                  <a:srgbClr val="FFFFFF"/>
                </a:solidFill>
                <a:latin typeface="Raleway"/>
              </a:rPr>
              <a:t>We got covered in the Ecomonic Times &amp; other local media channels to create awareness about the technical communication Industry. 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b="1330"/>
          <a:stretch>
            <a:fillRect/>
          </a:stretch>
        </p:blipFill>
        <p:spPr>
          <a:xfrm>
            <a:off x="7228730" y="2913233"/>
            <a:ext cx="10421349" cy="717217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 t="301" b="301"/>
          <a:stretch>
            <a:fillRect/>
          </a:stretch>
        </p:blipFill>
        <p:spPr>
          <a:xfrm>
            <a:off x="6378029" y="1028700"/>
            <a:ext cx="11909971" cy="173132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 l="4387" t="34580" r="5935" b="29935"/>
          <a:stretch>
            <a:fillRect/>
          </a:stretch>
        </p:blipFill>
        <p:spPr>
          <a:xfrm>
            <a:off x="6146932" y="229397"/>
            <a:ext cx="2020033" cy="79930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 l="16999" t="7399" r="16199" b="6799"/>
          <a:stretch>
            <a:fillRect/>
          </a:stretch>
        </p:blipFill>
        <p:spPr>
          <a:xfrm>
            <a:off x="296264" y="295068"/>
            <a:ext cx="1142347" cy="146726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930610" y="913486"/>
            <a:ext cx="12055271" cy="731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60"/>
              </a:lnSpc>
            </a:pPr>
            <a:r>
              <a:rPr lang="en-US" sz="4800" b="1" i="0" spc="48">
                <a:solidFill>
                  <a:srgbClr val="1468A2"/>
                </a:solidFill>
                <a:latin typeface="Raleway"/>
              </a:rPr>
              <a:t>Want to be a part of STC India Chapter?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040289" y="2103109"/>
            <a:ext cx="6676946" cy="525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60"/>
              </a:lnSpc>
            </a:pPr>
            <a:r>
              <a:rPr lang="en-US" sz="3200" b="1" i="0" spc="224" dirty="0">
                <a:solidFill>
                  <a:srgbClr val="1468A2"/>
                </a:solidFill>
                <a:latin typeface="Raleway"/>
              </a:rPr>
              <a:t>BENEFITS: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429000" y="2781300"/>
            <a:ext cx="14219011" cy="4256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19207" lvl="1" indent="-309604" algn="l">
              <a:lnSpc>
                <a:spcPts val="5625"/>
              </a:lnSpc>
              <a:buFont typeface="Arial"/>
              <a:buChar char="•"/>
            </a:pPr>
            <a:r>
              <a:rPr lang="en-US" sz="3750" b="0" i="0" spc="37" dirty="0">
                <a:solidFill>
                  <a:srgbClr val="1468A2"/>
                </a:solidFill>
                <a:latin typeface="Abhaya Libre Regular"/>
              </a:rPr>
              <a:t>Attend STC events and webinars free or at a discount</a:t>
            </a:r>
          </a:p>
          <a:p>
            <a:pPr marL="619207" lvl="1" indent="-309604">
              <a:lnSpc>
                <a:spcPts val="5625"/>
              </a:lnSpc>
              <a:buFont typeface="Arial"/>
              <a:buChar char="•"/>
            </a:pPr>
            <a:r>
              <a:rPr lang="en-US" sz="3750" spc="37" dirty="0">
                <a:solidFill>
                  <a:srgbClr val="1468A2"/>
                </a:solidFill>
                <a:latin typeface="Abhaya Libre Regular"/>
              </a:rPr>
              <a:t>Subscription to the Tech Comm magazine</a:t>
            </a:r>
            <a:endParaRPr lang="en-US" sz="3750" b="0" i="0" spc="37" dirty="0">
              <a:solidFill>
                <a:srgbClr val="1468A2"/>
              </a:solidFill>
              <a:latin typeface="Abhaya Libre Regular"/>
            </a:endParaRPr>
          </a:p>
          <a:p>
            <a:pPr marL="619207" lvl="1" indent="-309603" algn="l">
              <a:lnSpc>
                <a:spcPts val="5625"/>
              </a:lnSpc>
              <a:buFont typeface="Arial"/>
              <a:buChar char="•"/>
            </a:pPr>
            <a:r>
              <a:rPr lang="en-US" sz="3750" b="0" i="0" spc="37" dirty="0">
                <a:solidFill>
                  <a:srgbClr val="1468A2"/>
                </a:solidFill>
                <a:latin typeface="Abhaya Libre Regular"/>
              </a:rPr>
              <a:t>Special price for the Annual Conference</a:t>
            </a:r>
          </a:p>
          <a:p>
            <a:pPr marL="619207" lvl="1" indent="-309603" algn="l">
              <a:lnSpc>
                <a:spcPts val="5625"/>
              </a:lnSpc>
              <a:buFont typeface="Arial"/>
              <a:buChar char="•"/>
            </a:pPr>
            <a:r>
              <a:rPr lang="en-US" sz="3750" b="0" i="0" spc="37" dirty="0">
                <a:solidFill>
                  <a:srgbClr val="1468A2"/>
                </a:solidFill>
                <a:latin typeface="Abhaya Libre Regular"/>
              </a:rPr>
              <a:t>Access the archived training materials</a:t>
            </a:r>
          </a:p>
          <a:p>
            <a:pPr marL="619207" lvl="1" indent="-309603">
              <a:lnSpc>
                <a:spcPts val="5625"/>
              </a:lnSpc>
              <a:buFont typeface="Arial"/>
              <a:buChar char="•"/>
            </a:pPr>
            <a:r>
              <a:rPr lang="en-US" sz="3750" spc="37" dirty="0">
                <a:solidFill>
                  <a:srgbClr val="1468A2"/>
                </a:solidFill>
                <a:latin typeface="Abhaya Libre Regular"/>
              </a:rPr>
              <a:t>Attend the learning sessions, webinars and regional conferences without any registration charges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930610" y="5164294"/>
            <a:ext cx="6676946" cy="409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72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214275" y="7795986"/>
            <a:ext cx="6676946" cy="414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4"/>
              </a:lnSpc>
            </a:pPr>
            <a:r>
              <a:rPr lang="en-US" sz="2473" b="1" i="0" spc="173">
                <a:solidFill>
                  <a:srgbClr val="1468A2"/>
                </a:solidFill>
                <a:latin typeface="Raleway"/>
              </a:rPr>
              <a:t>MEMBERSHIP MANAGER: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96264" y="8272562"/>
            <a:ext cx="6676946" cy="837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72"/>
              </a:lnSpc>
            </a:pPr>
            <a:r>
              <a:rPr lang="en-US" sz="2248" b="0" i="0" spc="22">
                <a:solidFill>
                  <a:srgbClr val="1468A2"/>
                </a:solidFill>
                <a:latin typeface="Raleway"/>
              </a:rPr>
              <a:t>Raghuram Pandurangan</a:t>
            </a:r>
          </a:p>
          <a:p>
            <a:pPr algn="l">
              <a:lnSpc>
                <a:spcPts val="3372"/>
              </a:lnSpc>
            </a:pPr>
            <a:r>
              <a:rPr lang="en-US" sz="2248" b="0" i="0" spc="22">
                <a:solidFill>
                  <a:srgbClr val="1468A2"/>
                </a:solidFill>
                <a:latin typeface="Raleway"/>
              </a:rPr>
              <a:t>Email: membershipmanager@stcindia.org</a:t>
            </a:r>
          </a:p>
        </p:txBody>
      </p:sp>
      <p:sp>
        <p:nvSpPr>
          <p:cNvPr id="8" name="AutoShape 8"/>
          <p:cNvSpPr/>
          <p:nvPr/>
        </p:nvSpPr>
        <p:spPr>
          <a:xfrm>
            <a:off x="1" y="9555547"/>
            <a:ext cx="18288000" cy="159954"/>
          </a:xfrm>
          <a:prstGeom prst="rect">
            <a:avLst/>
          </a:prstGeom>
          <a:solidFill>
            <a:srgbClr val="1468A2"/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 l="16999" t="7399" r="16199" b="6799"/>
          <a:stretch>
            <a:fillRect/>
          </a:stretch>
        </p:blipFill>
        <p:spPr>
          <a:xfrm>
            <a:off x="296264" y="295068"/>
            <a:ext cx="1142347" cy="146726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879118" y="6811510"/>
            <a:ext cx="5885714" cy="294285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68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555814" y="495300"/>
            <a:ext cx="6565389" cy="4308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7000" b="1" i="0" spc="70" dirty="0">
                <a:solidFill>
                  <a:srgbClr val="FFFFFF"/>
                </a:solidFill>
                <a:latin typeface="Abhaya Libre ExtraBold"/>
              </a:rPr>
              <a:t>A Big Thank You to </a:t>
            </a:r>
          </a:p>
          <a:p>
            <a:pPr algn="ctr">
              <a:lnSpc>
                <a:spcPts val="8400"/>
              </a:lnSpc>
            </a:pPr>
            <a:r>
              <a:rPr lang="en-US" sz="6999" b="1" i="0" spc="69" dirty="0">
                <a:solidFill>
                  <a:srgbClr val="FFFFFF"/>
                </a:solidFill>
                <a:latin typeface="Abhaya Libre ExtraBold"/>
              </a:rPr>
              <a:t>Our Sponsor</a:t>
            </a:r>
            <a:r>
              <a:rPr lang="en-US" sz="7000" b="1" i="0" spc="70" dirty="0">
                <a:solidFill>
                  <a:srgbClr val="FFFFFF"/>
                </a:solidFill>
                <a:latin typeface="Abhaya Libre ExtraBold"/>
              </a:rPr>
              <a:t> Partner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026012" y="7330587"/>
            <a:ext cx="8390267" cy="1177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60"/>
              </a:lnSpc>
            </a:pPr>
            <a:r>
              <a:rPr lang="en-US" sz="3800" b="0" i="0" spc="266">
                <a:solidFill>
                  <a:srgbClr val="D9D9D9"/>
                </a:solidFill>
                <a:latin typeface="Abhaya Libre ExtraBold"/>
              </a:rPr>
              <a:t>Your immense support made it possible</a:t>
            </a: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0" y="2406230"/>
            <a:ext cx="5685741" cy="6450879"/>
            <a:chOff x="0" y="0"/>
            <a:chExt cx="4445000" cy="504317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445000" cy="5043171"/>
            </a:xfrm>
            <a:custGeom>
              <a:avLst/>
              <a:gdLst/>
              <a:ahLst/>
              <a:cxnLst/>
              <a:rect l="l" t="t" r="r" b="b"/>
              <a:pathLst>
                <a:path w="4445000" h="5043171">
                  <a:moveTo>
                    <a:pt x="3683000" y="4314190"/>
                  </a:moveTo>
                  <a:lnTo>
                    <a:pt x="3683000" y="4291330"/>
                  </a:lnTo>
                  <a:cubicBezTo>
                    <a:pt x="3834130" y="4236720"/>
                    <a:pt x="3921760" y="4088130"/>
                    <a:pt x="3921760" y="3940810"/>
                  </a:cubicBezTo>
                  <a:lnTo>
                    <a:pt x="3921760" y="3547110"/>
                  </a:lnTo>
                  <a:cubicBezTo>
                    <a:pt x="4057650" y="3488690"/>
                    <a:pt x="4173220" y="3342640"/>
                    <a:pt x="4173220" y="3202940"/>
                  </a:cubicBezTo>
                  <a:lnTo>
                    <a:pt x="4173220" y="2833370"/>
                  </a:lnTo>
                  <a:lnTo>
                    <a:pt x="4189730" y="2833370"/>
                  </a:lnTo>
                  <a:cubicBezTo>
                    <a:pt x="4344670" y="2833370"/>
                    <a:pt x="4445000" y="2735580"/>
                    <a:pt x="4445000" y="2583180"/>
                  </a:cubicBezTo>
                  <a:lnTo>
                    <a:pt x="4445000" y="2095500"/>
                  </a:lnTo>
                  <a:cubicBezTo>
                    <a:pt x="4445000" y="1935480"/>
                    <a:pt x="4314190" y="1850390"/>
                    <a:pt x="4183380" y="1850390"/>
                  </a:cubicBezTo>
                  <a:lnTo>
                    <a:pt x="2875280" y="1850390"/>
                  </a:lnTo>
                  <a:cubicBezTo>
                    <a:pt x="3086100" y="1616710"/>
                    <a:pt x="3195319" y="586740"/>
                    <a:pt x="3195319" y="494030"/>
                  </a:cubicBezTo>
                  <a:lnTo>
                    <a:pt x="3195319" y="240030"/>
                  </a:lnTo>
                  <a:cubicBezTo>
                    <a:pt x="3195319" y="199390"/>
                    <a:pt x="3196590" y="127000"/>
                    <a:pt x="3138169" y="67310"/>
                  </a:cubicBezTo>
                  <a:cubicBezTo>
                    <a:pt x="3093719" y="22860"/>
                    <a:pt x="3030219" y="0"/>
                    <a:pt x="2943859" y="0"/>
                  </a:cubicBezTo>
                  <a:lnTo>
                    <a:pt x="2545080" y="0"/>
                  </a:lnTo>
                  <a:lnTo>
                    <a:pt x="2512059" y="24130"/>
                  </a:lnTo>
                  <a:cubicBezTo>
                    <a:pt x="2369820" y="1804670"/>
                    <a:pt x="95250" y="2218690"/>
                    <a:pt x="82550" y="2222500"/>
                  </a:cubicBezTo>
                  <a:lnTo>
                    <a:pt x="0" y="2250440"/>
                  </a:lnTo>
                  <a:lnTo>
                    <a:pt x="0" y="4428490"/>
                  </a:lnTo>
                  <a:lnTo>
                    <a:pt x="123190" y="4428490"/>
                  </a:lnTo>
                  <a:cubicBezTo>
                    <a:pt x="327660" y="4428490"/>
                    <a:pt x="1338580" y="4800600"/>
                    <a:pt x="1929130" y="5034280"/>
                  </a:cubicBezTo>
                  <a:lnTo>
                    <a:pt x="2943860" y="5043170"/>
                  </a:lnTo>
                  <a:cubicBezTo>
                    <a:pt x="3248660" y="5043170"/>
                    <a:pt x="3683000" y="4613911"/>
                    <a:pt x="3683000" y="4314191"/>
                  </a:cubicBezTo>
                  <a:close/>
                </a:path>
              </a:pathLst>
            </a:custGeom>
            <a:solidFill>
              <a:srgbClr val="38B6FF">
                <a:alpha val="43921"/>
              </a:srgbClr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16999" t="7399" r="16199" b="6799"/>
          <a:stretch>
            <a:fillRect/>
          </a:stretch>
        </p:blipFill>
        <p:spPr>
          <a:xfrm>
            <a:off x="296264" y="295068"/>
            <a:ext cx="1142347" cy="14672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EE75C6-3AD2-439A-90A7-A8301273D0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297" y="4913375"/>
            <a:ext cx="8140275" cy="146369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12938" t="6719" b="583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282335" y="1948070"/>
            <a:ext cx="5947258" cy="4103608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187914" y="3065611"/>
            <a:ext cx="11071386" cy="3664425"/>
            <a:chOff x="0" y="-19050"/>
            <a:chExt cx="14761848" cy="4885897"/>
          </a:xfrm>
        </p:grpSpPr>
        <p:sp>
          <p:nvSpPr>
            <p:cNvPr id="4" name="TextBox 4"/>
            <p:cNvSpPr txBox="1"/>
            <p:nvPr/>
          </p:nvSpPr>
          <p:spPr>
            <a:xfrm>
              <a:off x="0" y="1693436"/>
              <a:ext cx="13877296" cy="24622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7200"/>
                </a:lnSpc>
              </a:pPr>
              <a:r>
                <a:rPr lang="en-US" sz="6000" spc="240" dirty="0">
                  <a:solidFill>
                    <a:srgbClr val="FFFFFF"/>
                  </a:solidFill>
                  <a:latin typeface="Abhaya Libre ExtraBold"/>
                </a:rPr>
                <a:t>When you learn, teach. When you get, give.</a:t>
              </a:r>
              <a:endParaRPr lang="en-US" sz="6000" b="0" i="0" spc="240" dirty="0">
                <a:solidFill>
                  <a:srgbClr val="FFFFFF"/>
                </a:solidFill>
                <a:latin typeface="Abhaya Libre ExtraBold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14761848" cy="7810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60"/>
                </a:lnSpc>
              </a:pPr>
              <a:r>
                <a:rPr lang="en-US" sz="3800" b="1" i="0" spc="266">
                  <a:solidFill>
                    <a:srgbClr val="FFFFFF"/>
                  </a:solidFill>
                  <a:latin typeface="Raleway"/>
                </a:rPr>
                <a:t>BE INSPIRED: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417448" y="4155647"/>
              <a:ext cx="11459848" cy="71120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290"/>
                </a:lnSpc>
              </a:pPr>
              <a:r>
                <a:rPr lang="en-US" sz="3300" b="0" i="0" spc="231" dirty="0">
                  <a:solidFill>
                    <a:srgbClr val="FFFFFF"/>
                  </a:solidFill>
                  <a:latin typeface="Aileron Heavy"/>
                </a:rPr>
                <a:t>                                         -</a:t>
              </a:r>
              <a:r>
                <a:rPr lang="en-US" sz="3300" b="1" spc="231" dirty="0">
                  <a:solidFill>
                    <a:srgbClr val="FFFFFF"/>
                  </a:solidFill>
                  <a:latin typeface="Aileron Heavy"/>
                </a:rPr>
                <a:t>Maya Angelou</a:t>
              </a:r>
              <a:endParaRPr lang="en-US" sz="3300" b="1" i="0" spc="231" dirty="0">
                <a:solidFill>
                  <a:srgbClr val="FFFFFF"/>
                </a:solidFill>
                <a:latin typeface="Aileron Heavy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310</Words>
  <Application>Microsoft Office PowerPoint</Application>
  <PresentationFormat>Custom</PresentationFormat>
  <Paragraphs>47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Arimo</vt:lpstr>
      <vt:lpstr>Calibri</vt:lpstr>
      <vt:lpstr>Abhaya Libre ExtraBold</vt:lpstr>
      <vt:lpstr>Raleway</vt:lpstr>
      <vt:lpstr>Aileron Heavy</vt:lpstr>
      <vt:lpstr>Abhaya Libre Regular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Employee Onboarding</dc:title>
  <cp:lastModifiedBy>Luharuwalla, Nidhi (external - Project)</cp:lastModifiedBy>
  <cp:revision>21</cp:revision>
  <cp:lastPrinted>2019-03-29T16:22:32Z</cp:lastPrinted>
  <dcterms:created xsi:type="dcterms:W3CDTF">2006-08-16T00:00:00Z</dcterms:created>
  <dcterms:modified xsi:type="dcterms:W3CDTF">2019-08-29T05:26:50Z</dcterms:modified>
  <dc:identifier>DADVm_dDFkk</dc:identifier>
</cp:coreProperties>
</file>