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81" r:id="rId5"/>
    <p:sldMasterId id="2147483786" r:id="rId6"/>
    <p:sldMasterId id="2147483799" r:id="rId7"/>
  </p:sldMasterIdLst>
  <p:notesMasterIdLst>
    <p:notesMasterId r:id="rId32"/>
  </p:notesMasterIdLst>
  <p:handoutMasterIdLst>
    <p:handoutMasterId r:id="rId33"/>
  </p:handoutMasterIdLst>
  <p:sldIdLst>
    <p:sldId id="433" r:id="rId8"/>
    <p:sldId id="344" r:id="rId9"/>
    <p:sldId id="744" r:id="rId10"/>
    <p:sldId id="834" r:id="rId11"/>
    <p:sldId id="820" r:id="rId12"/>
    <p:sldId id="823" r:id="rId13"/>
    <p:sldId id="809" r:id="rId14"/>
    <p:sldId id="837" r:id="rId15"/>
    <p:sldId id="818" r:id="rId16"/>
    <p:sldId id="838" r:id="rId17"/>
    <p:sldId id="821" r:id="rId18"/>
    <p:sldId id="839" r:id="rId19"/>
    <p:sldId id="822" r:id="rId20"/>
    <p:sldId id="840" r:id="rId21"/>
    <p:sldId id="824" r:id="rId22"/>
    <p:sldId id="829" r:id="rId23"/>
    <p:sldId id="825" r:id="rId24"/>
    <p:sldId id="828" r:id="rId25"/>
    <p:sldId id="461" r:id="rId26"/>
    <p:sldId id="827" r:id="rId27"/>
    <p:sldId id="826" r:id="rId28"/>
    <p:sldId id="413" r:id="rId29"/>
    <p:sldId id="265" r:id="rId30"/>
    <p:sldId id="435" r:id="rId31"/>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68907-0FB0-473C-B531-9E4966A6A430}">
          <p14:sldIdLst>
            <p14:sldId id="433"/>
            <p14:sldId id="344"/>
            <p14:sldId id="744"/>
            <p14:sldId id="834"/>
            <p14:sldId id="820"/>
            <p14:sldId id="823"/>
            <p14:sldId id="809"/>
            <p14:sldId id="837"/>
            <p14:sldId id="818"/>
            <p14:sldId id="838"/>
            <p14:sldId id="821"/>
            <p14:sldId id="839"/>
            <p14:sldId id="822"/>
            <p14:sldId id="840"/>
            <p14:sldId id="824"/>
            <p14:sldId id="829"/>
            <p14:sldId id="825"/>
            <p14:sldId id="828"/>
            <p14:sldId id="461"/>
            <p14:sldId id="827"/>
            <p14:sldId id="826"/>
            <p14:sldId id="413"/>
          </p14:sldIdLst>
        </p14:section>
        <p14:section name="Untitled Section" id="{823694DC-AB05-444C-AC85-8867221439FD}">
          <p14:sldIdLst>
            <p14:sldId id="265"/>
            <p14:sldId id="435"/>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tadkurli Rajesh, Aishwarya (external - Project)" initials="BRA(-P" lastIdx="5" clrIdx="0">
    <p:extLst>
      <p:ext uri="{19B8F6BF-5375-455C-9EA6-DF929625EA0E}">
        <p15:presenceInfo xmlns:p15="http://schemas.microsoft.com/office/powerpoint/2012/main" userId="S-1-5-21-74642-3284969411-2123768488-16371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00195A"/>
    <a:srgbClr val="18E8D9"/>
    <a:srgbClr val="A46F28"/>
    <a:srgbClr val="FF3399"/>
    <a:srgbClr val="3F3F3F"/>
    <a:srgbClr val="FECE59"/>
    <a:srgbClr val="0F46A7"/>
    <a:srgbClr val="970A8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94678"/>
  </p:normalViewPr>
  <p:slideViewPr>
    <p:cSldViewPr snapToGrid="0">
      <p:cViewPr varScale="1">
        <p:scale>
          <a:sx n="134" d="100"/>
          <a:sy n="134" d="100"/>
        </p:scale>
        <p:origin x="528" y="176"/>
      </p:cViewPr>
      <p:guideLst>
        <p:guide pos="3841"/>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adkurli Rajesh, Aishwarya (external - Project)" userId="b4b8f921-50fd-4aa7-87af-1d07e530759a" providerId="ADAL" clId="{25118598-4565-43AB-BC4A-5626E96D473B}"/>
    <pc:docChg chg="modSld">
      <pc:chgData name="Bettadkurli Rajesh, Aishwarya (external - Project)" userId="b4b8f921-50fd-4aa7-87af-1d07e530759a" providerId="ADAL" clId="{25118598-4565-43AB-BC4A-5626E96D473B}" dt="2019-08-30T10:21:28.557" v="21" actId="20577"/>
      <pc:docMkLst>
        <pc:docMk/>
      </pc:docMkLst>
      <pc:sldChg chg="modNotesTx">
        <pc:chgData name="Bettadkurli Rajesh, Aishwarya (external - Project)" userId="b4b8f921-50fd-4aa7-87af-1d07e530759a" providerId="ADAL" clId="{25118598-4565-43AB-BC4A-5626E96D473B}" dt="2019-08-30T10:20:08.679" v="1" actId="20577"/>
        <pc:sldMkLst>
          <pc:docMk/>
          <pc:sldMk cId="0" sldId="344"/>
        </pc:sldMkLst>
      </pc:sldChg>
      <pc:sldChg chg="modNotesTx">
        <pc:chgData name="Bettadkurli Rajesh, Aishwarya (external - Project)" userId="b4b8f921-50fd-4aa7-87af-1d07e530759a" providerId="ADAL" clId="{25118598-4565-43AB-BC4A-5626E96D473B}" dt="2019-08-30T10:21:28.557" v="21" actId="20577"/>
        <pc:sldMkLst>
          <pc:docMk/>
          <pc:sldMk cId="1881851238" sldId="413"/>
        </pc:sldMkLst>
      </pc:sldChg>
      <pc:sldChg chg="modNotesTx">
        <pc:chgData name="Bettadkurli Rajesh, Aishwarya (external - Project)" userId="b4b8f921-50fd-4aa7-87af-1d07e530759a" providerId="ADAL" clId="{25118598-4565-43AB-BC4A-5626E96D473B}" dt="2019-08-30T10:20:05.513" v="0" actId="20577"/>
        <pc:sldMkLst>
          <pc:docMk/>
          <pc:sldMk cId="1819205958" sldId="433"/>
        </pc:sldMkLst>
      </pc:sldChg>
      <pc:sldChg chg="modNotesTx">
        <pc:chgData name="Bettadkurli Rajesh, Aishwarya (external - Project)" userId="b4b8f921-50fd-4aa7-87af-1d07e530759a" providerId="ADAL" clId="{25118598-4565-43AB-BC4A-5626E96D473B}" dt="2019-08-30T10:21:18.637" v="18" actId="20577"/>
        <pc:sldMkLst>
          <pc:docMk/>
          <pc:sldMk cId="577117393" sldId="461"/>
        </pc:sldMkLst>
      </pc:sldChg>
      <pc:sldChg chg="modNotesTx">
        <pc:chgData name="Bettadkurli Rajesh, Aishwarya (external - Project)" userId="b4b8f921-50fd-4aa7-87af-1d07e530759a" providerId="ADAL" clId="{25118598-4565-43AB-BC4A-5626E96D473B}" dt="2019-08-30T10:20:11.277" v="2" actId="20577"/>
        <pc:sldMkLst>
          <pc:docMk/>
          <pc:sldMk cId="3968098253" sldId="744"/>
        </pc:sldMkLst>
      </pc:sldChg>
      <pc:sldChg chg="modNotesTx">
        <pc:chgData name="Bettadkurli Rajesh, Aishwarya (external - Project)" userId="b4b8f921-50fd-4aa7-87af-1d07e530759a" providerId="ADAL" clId="{25118598-4565-43AB-BC4A-5626E96D473B}" dt="2019-08-30T10:20:26.447" v="6" actId="20577"/>
        <pc:sldMkLst>
          <pc:docMk/>
          <pc:sldMk cId="2345234427" sldId="809"/>
        </pc:sldMkLst>
      </pc:sldChg>
      <pc:sldChg chg="modNotesTx">
        <pc:chgData name="Bettadkurli Rajesh, Aishwarya (external - Project)" userId="b4b8f921-50fd-4aa7-87af-1d07e530759a" providerId="ADAL" clId="{25118598-4565-43AB-BC4A-5626E96D473B}" dt="2019-08-30T10:20:36.254" v="8" actId="20577"/>
        <pc:sldMkLst>
          <pc:docMk/>
          <pc:sldMk cId="3842073924" sldId="818"/>
        </pc:sldMkLst>
      </pc:sldChg>
      <pc:sldChg chg="modNotesTx">
        <pc:chgData name="Bettadkurli Rajesh, Aishwarya (external - Project)" userId="b4b8f921-50fd-4aa7-87af-1d07e530759a" providerId="ADAL" clId="{25118598-4565-43AB-BC4A-5626E96D473B}" dt="2019-08-30T10:20:18.051" v="4" actId="20577"/>
        <pc:sldMkLst>
          <pc:docMk/>
          <pc:sldMk cId="717611383" sldId="820"/>
        </pc:sldMkLst>
      </pc:sldChg>
      <pc:sldChg chg="modNotesTx">
        <pc:chgData name="Bettadkurli Rajesh, Aishwarya (external - Project)" userId="b4b8f921-50fd-4aa7-87af-1d07e530759a" providerId="ADAL" clId="{25118598-4565-43AB-BC4A-5626E96D473B}" dt="2019-08-30T10:20:42.029" v="10" actId="20577"/>
        <pc:sldMkLst>
          <pc:docMk/>
          <pc:sldMk cId="2970300590" sldId="821"/>
        </pc:sldMkLst>
      </pc:sldChg>
      <pc:sldChg chg="modNotesTx">
        <pc:chgData name="Bettadkurli Rajesh, Aishwarya (external - Project)" userId="b4b8f921-50fd-4aa7-87af-1d07e530759a" providerId="ADAL" clId="{25118598-4565-43AB-BC4A-5626E96D473B}" dt="2019-08-30T10:20:48.364" v="12" actId="20577"/>
        <pc:sldMkLst>
          <pc:docMk/>
          <pc:sldMk cId="4178035704" sldId="822"/>
        </pc:sldMkLst>
      </pc:sldChg>
      <pc:sldChg chg="modNotesTx">
        <pc:chgData name="Bettadkurli Rajesh, Aishwarya (external - Project)" userId="b4b8f921-50fd-4aa7-87af-1d07e530759a" providerId="ADAL" clId="{25118598-4565-43AB-BC4A-5626E96D473B}" dt="2019-08-30T10:20:21.548" v="5" actId="20577"/>
        <pc:sldMkLst>
          <pc:docMk/>
          <pc:sldMk cId="4238557400" sldId="823"/>
        </pc:sldMkLst>
      </pc:sldChg>
      <pc:sldChg chg="modNotesTx">
        <pc:chgData name="Bettadkurli Rajesh, Aishwarya (external - Project)" userId="b4b8f921-50fd-4aa7-87af-1d07e530759a" providerId="ADAL" clId="{25118598-4565-43AB-BC4A-5626E96D473B}" dt="2019-08-30T10:21:06.503" v="14" actId="20577"/>
        <pc:sldMkLst>
          <pc:docMk/>
          <pc:sldMk cId="3251406735" sldId="824"/>
        </pc:sldMkLst>
      </pc:sldChg>
      <pc:sldChg chg="modNotesTx">
        <pc:chgData name="Bettadkurli Rajesh, Aishwarya (external - Project)" userId="b4b8f921-50fd-4aa7-87af-1d07e530759a" providerId="ADAL" clId="{25118598-4565-43AB-BC4A-5626E96D473B}" dt="2019-08-30T10:21:12.906" v="16" actId="20577"/>
        <pc:sldMkLst>
          <pc:docMk/>
          <pc:sldMk cId="836162182" sldId="825"/>
        </pc:sldMkLst>
      </pc:sldChg>
      <pc:sldChg chg="modNotesTx">
        <pc:chgData name="Bettadkurli Rajesh, Aishwarya (external - Project)" userId="b4b8f921-50fd-4aa7-87af-1d07e530759a" providerId="ADAL" clId="{25118598-4565-43AB-BC4A-5626E96D473B}" dt="2019-08-30T10:21:25.900" v="20" actId="20577"/>
        <pc:sldMkLst>
          <pc:docMk/>
          <pc:sldMk cId="3734595949" sldId="826"/>
        </pc:sldMkLst>
      </pc:sldChg>
      <pc:sldChg chg="modNotesTx">
        <pc:chgData name="Bettadkurli Rajesh, Aishwarya (external - Project)" userId="b4b8f921-50fd-4aa7-87af-1d07e530759a" providerId="ADAL" clId="{25118598-4565-43AB-BC4A-5626E96D473B}" dt="2019-08-30T10:21:21.625" v="19" actId="20577"/>
        <pc:sldMkLst>
          <pc:docMk/>
          <pc:sldMk cId="1246817282" sldId="827"/>
        </pc:sldMkLst>
      </pc:sldChg>
      <pc:sldChg chg="modNotesTx">
        <pc:chgData name="Bettadkurli Rajesh, Aishwarya (external - Project)" userId="b4b8f921-50fd-4aa7-87af-1d07e530759a" providerId="ADAL" clId="{25118598-4565-43AB-BC4A-5626E96D473B}" dt="2019-08-30T10:21:15.728" v="17" actId="20577"/>
        <pc:sldMkLst>
          <pc:docMk/>
          <pc:sldMk cId="681319961" sldId="828"/>
        </pc:sldMkLst>
      </pc:sldChg>
      <pc:sldChg chg="modNotesTx">
        <pc:chgData name="Bettadkurli Rajesh, Aishwarya (external - Project)" userId="b4b8f921-50fd-4aa7-87af-1d07e530759a" providerId="ADAL" clId="{25118598-4565-43AB-BC4A-5626E96D473B}" dt="2019-08-30T10:21:09.708" v="15" actId="20577"/>
        <pc:sldMkLst>
          <pc:docMk/>
          <pc:sldMk cId="2171221683" sldId="829"/>
        </pc:sldMkLst>
      </pc:sldChg>
      <pc:sldChg chg="modNotesTx">
        <pc:chgData name="Bettadkurli Rajesh, Aishwarya (external - Project)" userId="b4b8f921-50fd-4aa7-87af-1d07e530759a" providerId="ADAL" clId="{25118598-4565-43AB-BC4A-5626E96D473B}" dt="2019-08-30T10:20:13.929" v="3" actId="20577"/>
        <pc:sldMkLst>
          <pc:docMk/>
          <pc:sldMk cId="232410484" sldId="834"/>
        </pc:sldMkLst>
      </pc:sldChg>
      <pc:sldChg chg="modNotesTx">
        <pc:chgData name="Bettadkurli Rajesh, Aishwarya (external - Project)" userId="b4b8f921-50fd-4aa7-87af-1d07e530759a" providerId="ADAL" clId="{25118598-4565-43AB-BC4A-5626E96D473B}" dt="2019-08-30T10:20:29.718" v="7" actId="20577"/>
        <pc:sldMkLst>
          <pc:docMk/>
          <pc:sldMk cId="3055538327" sldId="837"/>
        </pc:sldMkLst>
      </pc:sldChg>
      <pc:sldChg chg="modNotesTx">
        <pc:chgData name="Bettadkurli Rajesh, Aishwarya (external - Project)" userId="b4b8f921-50fd-4aa7-87af-1d07e530759a" providerId="ADAL" clId="{25118598-4565-43AB-BC4A-5626E96D473B}" dt="2019-08-30T10:20:39.143" v="9" actId="20577"/>
        <pc:sldMkLst>
          <pc:docMk/>
          <pc:sldMk cId="2986845004" sldId="838"/>
        </pc:sldMkLst>
      </pc:sldChg>
      <pc:sldChg chg="modNotesTx">
        <pc:chgData name="Bettadkurli Rajesh, Aishwarya (external - Project)" userId="b4b8f921-50fd-4aa7-87af-1d07e530759a" providerId="ADAL" clId="{25118598-4565-43AB-BC4A-5626E96D473B}" dt="2019-08-30T10:20:45.202" v="11" actId="20577"/>
        <pc:sldMkLst>
          <pc:docMk/>
          <pc:sldMk cId="4005752058" sldId="839"/>
        </pc:sldMkLst>
      </pc:sldChg>
      <pc:sldChg chg="modNotesTx">
        <pc:chgData name="Bettadkurli Rajesh, Aishwarya (external - Project)" userId="b4b8f921-50fd-4aa7-87af-1d07e530759a" providerId="ADAL" clId="{25118598-4565-43AB-BC4A-5626E96D473B}" dt="2019-08-30T10:21:03.325" v="13" actId="20577"/>
        <pc:sldMkLst>
          <pc:docMk/>
          <pc:sldMk cId="1215610566" sldId="8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DBE10-7198-41D5-A20A-E1D9E00FD5A7}"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D57FBD27-F1CC-422B-BCB2-5946E938E3A9}">
      <dgm:prSet phldrT="[Text]" custT="1"/>
      <dgm:spPr>
        <a:solidFill>
          <a:srgbClr val="FFC000">
            <a:alpha val="50000"/>
          </a:srgbClr>
        </a:solidFill>
      </dgm:spPr>
      <dgm:t>
        <a:bodyPr/>
        <a:lstStyle/>
        <a:p>
          <a:r>
            <a:rPr lang="en-US" sz="4000" b="1">
              <a:latin typeface="72 Black"/>
            </a:rPr>
            <a:t>Heuristics</a:t>
          </a:r>
        </a:p>
      </dgm:t>
    </dgm:pt>
    <dgm:pt modelId="{97B8F226-8576-43B3-86AB-F54D9D229C44}" type="parTrans" cxnId="{E7A284D7-49DA-43D6-8809-8656810A34FB}">
      <dgm:prSet/>
      <dgm:spPr/>
      <dgm:t>
        <a:bodyPr/>
        <a:lstStyle/>
        <a:p>
          <a:endParaRPr lang="en-US"/>
        </a:p>
      </dgm:t>
    </dgm:pt>
    <dgm:pt modelId="{30D161C0-7FC5-4AFD-9D35-41D760B92F3C}" type="sibTrans" cxnId="{E7A284D7-49DA-43D6-8809-8656810A34FB}">
      <dgm:prSet/>
      <dgm:spPr/>
      <dgm:t>
        <a:bodyPr/>
        <a:lstStyle/>
        <a:p>
          <a:endParaRPr lang="en-US"/>
        </a:p>
      </dgm:t>
    </dgm:pt>
    <dgm:pt modelId="{A17A0DF3-1F6B-407F-A733-EC207400E05F}">
      <dgm:prSet phldrT="[Text]" custT="1"/>
      <dgm:spPr>
        <a:solidFill>
          <a:srgbClr val="0070C0">
            <a:alpha val="50000"/>
          </a:srgbClr>
        </a:solidFill>
        <a:ln>
          <a:solidFill>
            <a:schemeClr val="bg1"/>
          </a:solidFill>
        </a:ln>
      </dgm:spPr>
      <dgm:t>
        <a:bodyPr/>
        <a:lstStyle/>
        <a:p>
          <a:r>
            <a:rPr lang="en-US" sz="1400" b="1">
              <a:latin typeface="72 Black"/>
            </a:rPr>
            <a:t>Visibility of System Status</a:t>
          </a:r>
        </a:p>
      </dgm:t>
    </dgm:pt>
    <dgm:pt modelId="{ECAA79EE-494A-412C-8157-90EDF0965020}" type="parTrans" cxnId="{BC4F1FDB-549C-4C8A-9E06-34DEFF53E622}">
      <dgm:prSet/>
      <dgm:spPr/>
      <dgm:t>
        <a:bodyPr/>
        <a:lstStyle/>
        <a:p>
          <a:endParaRPr lang="en-US"/>
        </a:p>
      </dgm:t>
    </dgm:pt>
    <dgm:pt modelId="{3DDC3A0B-D583-4894-B78F-EDF7AAC33E8A}" type="sibTrans" cxnId="{BC4F1FDB-549C-4C8A-9E06-34DEFF53E622}">
      <dgm:prSet/>
      <dgm:spPr/>
      <dgm:t>
        <a:bodyPr/>
        <a:lstStyle/>
        <a:p>
          <a:endParaRPr lang="en-US"/>
        </a:p>
      </dgm:t>
    </dgm:pt>
    <dgm:pt modelId="{D939D29A-26DC-4731-8907-128E125C8E6B}">
      <dgm:prSet phldrT="[Text]" custT="1"/>
      <dgm:spPr>
        <a:solidFill>
          <a:srgbClr val="18E8D9">
            <a:alpha val="49804"/>
          </a:srgbClr>
        </a:solidFill>
      </dgm:spPr>
      <dgm:t>
        <a:bodyPr/>
        <a:lstStyle/>
        <a:p>
          <a:r>
            <a:rPr lang="en-US" sz="1400" b="1">
              <a:latin typeface="72 Black"/>
            </a:rPr>
            <a:t>Error Prevention</a:t>
          </a:r>
        </a:p>
      </dgm:t>
    </dgm:pt>
    <dgm:pt modelId="{9F489F24-B0E0-44A7-96AE-917EA1CD87D3}" type="parTrans" cxnId="{AB754C13-0236-4B15-B31D-C045B9BDF007}">
      <dgm:prSet/>
      <dgm:spPr/>
      <dgm:t>
        <a:bodyPr/>
        <a:lstStyle/>
        <a:p>
          <a:endParaRPr lang="en-US"/>
        </a:p>
      </dgm:t>
    </dgm:pt>
    <dgm:pt modelId="{A9132CE1-38FD-4703-81B7-928980AED03C}" type="sibTrans" cxnId="{AB754C13-0236-4B15-B31D-C045B9BDF007}">
      <dgm:prSet/>
      <dgm:spPr/>
      <dgm:t>
        <a:bodyPr/>
        <a:lstStyle/>
        <a:p>
          <a:endParaRPr lang="en-US"/>
        </a:p>
      </dgm:t>
    </dgm:pt>
    <dgm:pt modelId="{5D92F98F-E265-4250-B37C-E15DCC7514EC}">
      <dgm:prSet phldrT="[Text]" custT="1"/>
      <dgm:spPr>
        <a:solidFill>
          <a:srgbClr val="FF0000">
            <a:alpha val="50000"/>
          </a:srgbClr>
        </a:solidFill>
      </dgm:spPr>
      <dgm:t>
        <a:bodyPr/>
        <a:lstStyle/>
        <a:p>
          <a:r>
            <a:rPr lang="en-US" sz="1400" b="0" i="1">
              <a:latin typeface="72 Black"/>
            </a:rPr>
            <a:t>User Control &amp; Freedom</a:t>
          </a:r>
        </a:p>
      </dgm:t>
    </dgm:pt>
    <dgm:pt modelId="{9E510BD6-E6E2-4585-A2A6-10E0124F9231}" type="parTrans" cxnId="{2B70544C-5F99-4611-898A-1D8ABA647F0D}">
      <dgm:prSet/>
      <dgm:spPr/>
      <dgm:t>
        <a:bodyPr/>
        <a:lstStyle/>
        <a:p>
          <a:endParaRPr lang="en-US"/>
        </a:p>
      </dgm:t>
    </dgm:pt>
    <dgm:pt modelId="{E4E8EDFF-253F-4AA2-8864-C6D0347FB22E}" type="sibTrans" cxnId="{2B70544C-5F99-4611-898A-1D8ABA647F0D}">
      <dgm:prSet/>
      <dgm:spPr/>
      <dgm:t>
        <a:bodyPr/>
        <a:lstStyle/>
        <a:p>
          <a:endParaRPr lang="en-US"/>
        </a:p>
      </dgm:t>
    </dgm:pt>
    <dgm:pt modelId="{01DD0687-60EC-484F-8EE1-B66F366CF447}">
      <dgm:prSet phldrT="[Text]" custT="1"/>
      <dgm:spPr>
        <a:solidFill>
          <a:srgbClr val="A46F28">
            <a:alpha val="49804"/>
          </a:srgbClr>
        </a:solidFill>
      </dgm:spPr>
      <dgm:t>
        <a:bodyPr/>
        <a:lstStyle/>
        <a:p>
          <a:endParaRPr lang="en-US" sz="1400" b="1">
            <a:latin typeface="72 Black"/>
          </a:endParaRPr>
        </a:p>
        <a:p>
          <a:r>
            <a:rPr lang="en-US" sz="1400" b="0" i="1">
              <a:latin typeface="72 Black"/>
            </a:rPr>
            <a:t>Help &amp; Doc</a:t>
          </a:r>
        </a:p>
        <a:p>
          <a:endParaRPr lang="en-US" sz="1400"/>
        </a:p>
      </dgm:t>
    </dgm:pt>
    <dgm:pt modelId="{C73B6CCF-29F6-4D2A-8469-3AE1183C4A70}" type="parTrans" cxnId="{69A7F68E-BA74-4336-9346-D85D5F95BF31}">
      <dgm:prSet/>
      <dgm:spPr/>
      <dgm:t>
        <a:bodyPr/>
        <a:lstStyle/>
        <a:p>
          <a:endParaRPr lang="en-US"/>
        </a:p>
      </dgm:t>
    </dgm:pt>
    <dgm:pt modelId="{6B114DAA-B3EA-40BC-81FB-93195A224BD3}" type="sibTrans" cxnId="{69A7F68E-BA74-4336-9346-D85D5F95BF31}">
      <dgm:prSet/>
      <dgm:spPr/>
      <dgm:t>
        <a:bodyPr/>
        <a:lstStyle/>
        <a:p>
          <a:endParaRPr lang="en-US"/>
        </a:p>
      </dgm:t>
    </dgm:pt>
    <dgm:pt modelId="{DE2FCE5D-DEDD-470F-94D5-95614844DD09}">
      <dgm:prSet phldrT="[Text]" custT="1"/>
      <dgm:spPr>
        <a:solidFill>
          <a:srgbClr val="7030A0">
            <a:alpha val="50000"/>
          </a:srgbClr>
        </a:solidFill>
      </dgm:spPr>
      <dgm:t>
        <a:bodyPr/>
        <a:lstStyle/>
        <a:p>
          <a:r>
            <a:rPr lang="en-US" sz="1400" b="1">
              <a:latin typeface="72 Black"/>
            </a:rPr>
            <a:t>Flexibility &amp; Efficiency of use </a:t>
          </a:r>
        </a:p>
      </dgm:t>
    </dgm:pt>
    <dgm:pt modelId="{3FD919A2-610F-40DB-A78E-3277FE2F78DD}" type="parTrans" cxnId="{5813297D-1E64-4175-B7B8-1B1A0E3F096F}">
      <dgm:prSet/>
      <dgm:spPr/>
      <dgm:t>
        <a:bodyPr/>
        <a:lstStyle/>
        <a:p>
          <a:endParaRPr lang="en-US"/>
        </a:p>
      </dgm:t>
    </dgm:pt>
    <dgm:pt modelId="{D6726D3C-72CD-4C34-9AD5-61698D3BDA16}" type="sibTrans" cxnId="{5813297D-1E64-4175-B7B8-1B1A0E3F096F}">
      <dgm:prSet/>
      <dgm:spPr/>
      <dgm:t>
        <a:bodyPr/>
        <a:lstStyle/>
        <a:p>
          <a:endParaRPr lang="en-US"/>
        </a:p>
      </dgm:t>
    </dgm:pt>
    <dgm:pt modelId="{97B8C0C9-5255-4175-91D2-4E506AF00B9C}">
      <dgm:prSet phldrT="[Text]" custT="1"/>
      <dgm:spPr>
        <a:solidFill>
          <a:schemeClr val="bg2">
            <a:lumMod val="50000"/>
            <a:alpha val="50000"/>
          </a:schemeClr>
        </a:solidFill>
      </dgm:spPr>
      <dgm:t>
        <a:bodyPr/>
        <a:lstStyle/>
        <a:p>
          <a:r>
            <a:rPr lang="en-US" sz="1400" b="1">
              <a:latin typeface="72 Black"/>
            </a:rPr>
            <a:t>  Error Recovery</a:t>
          </a:r>
        </a:p>
      </dgm:t>
    </dgm:pt>
    <dgm:pt modelId="{60F380D1-5AD7-4AD7-9257-709E07246E6C}" type="parTrans" cxnId="{FBB1069D-9ECC-4696-8D81-D3CCF21B8BC7}">
      <dgm:prSet/>
      <dgm:spPr/>
      <dgm:t>
        <a:bodyPr/>
        <a:lstStyle/>
        <a:p>
          <a:endParaRPr lang="en-US"/>
        </a:p>
      </dgm:t>
    </dgm:pt>
    <dgm:pt modelId="{6D6617AA-6C19-4D02-90B7-3CFF1FD5B77F}" type="sibTrans" cxnId="{FBB1069D-9ECC-4696-8D81-D3CCF21B8BC7}">
      <dgm:prSet/>
      <dgm:spPr/>
      <dgm:t>
        <a:bodyPr/>
        <a:lstStyle/>
        <a:p>
          <a:endParaRPr lang="en-US"/>
        </a:p>
      </dgm:t>
    </dgm:pt>
    <dgm:pt modelId="{D4ACF536-F7B5-430F-90E9-6E4FE3B947B6}">
      <dgm:prSet phldrT="[Text]" custT="1"/>
      <dgm:spPr>
        <a:solidFill>
          <a:srgbClr val="00B050">
            <a:alpha val="50000"/>
          </a:srgbClr>
        </a:solidFill>
      </dgm:spPr>
      <dgm:t>
        <a:bodyPr/>
        <a:lstStyle/>
        <a:p>
          <a:r>
            <a:rPr lang="en-US" sz="1400" b="0" i="1">
              <a:latin typeface="72 Black"/>
            </a:rPr>
            <a:t>Recognition Rather Than Recall </a:t>
          </a:r>
        </a:p>
      </dgm:t>
    </dgm:pt>
    <dgm:pt modelId="{6378C587-4A81-4EAF-8663-0609FF2EC71A}" type="parTrans" cxnId="{FCC58553-70D1-444C-94D3-7C0EE392FDB0}">
      <dgm:prSet/>
      <dgm:spPr/>
      <dgm:t>
        <a:bodyPr/>
        <a:lstStyle/>
        <a:p>
          <a:endParaRPr lang="en-US"/>
        </a:p>
      </dgm:t>
    </dgm:pt>
    <dgm:pt modelId="{D37D361E-5A41-4ABA-8F84-2215AB6EB8EE}" type="sibTrans" cxnId="{FCC58553-70D1-444C-94D3-7C0EE392FDB0}">
      <dgm:prSet/>
      <dgm:spPr/>
      <dgm:t>
        <a:bodyPr/>
        <a:lstStyle/>
        <a:p>
          <a:endParaRPr lang="en-US"/>
        </a:p>
      </dgm:t>
    </dgm:pt>
    <dgm:pt modelId="{AFC460A4-5F89-4D25-8811-5C22EE08B223}">
      <dgm:prSet phldrT="[Text]" custT="1"/>
      <dgm:spPr>
        <a:solidFill>
          <a:schemeClr val="accent5">
            <a:lumMod val="60000"/>
            <a:lumOff val="40000"/>
            <a:alpha val="50000"/>
          </a:schemeClr>
        </a:solidFill>
      </dgm:spPr>
      <dgm:t>
        <a:bodyPr/>
        <a:lstStyle/>
        <a:p>
          <a:r>
            <a:rPr lang="en-US" sz="1400" b="1">
              <a:latin typeface="72 Black"/>
            </a:rPr>
            <a:t>Match between System &amp; Real World</a:t>
          </a:r>
        </a:p>
      </dgm:t>
    </dgm:pt>
    <dgm:pt modelId="{5DDAFB89-7778-4C02-B0DC-D6B84B1A6B60}" type="parTrans" cxnId="{D1ECDE3A-6286-47C8-AF65-0A539EE013E6}">
      <dgm:prSet/>
      <dgm:spPr/>
      <dgm:t>
        <a:bodyPr/>
        <a:lstStyle/>
        <a:p>
          <a:endParaRPr lang="en-US"/>
        </a:p>
      </dgm:t>
    </dgm:pt>
    <dgm:pt modelId="{30D982BD-8943-4E4D-956F-B888D7147AFB}" type="sibTrans" cxnId="{D1ECDE3A-6286-47C8-AF65-0A539EE013E6}">
      <dgm:prSet/>
      <dgm:spPr/>
      <dgm:t>
        <a:bodyPr/>
        <a:lstStyle/>
        <a:p>
          <a:endParaRPr lang="en-US"/>
        </a:p>
      </dgm:t>
    </dgm:pt>
    <dgm:pt modelId="{651002AB-FFC4-47EC-BB6E-DE9F59C499B6}">
      <dgm:prSet phldrT="[Text]" custT="1"/>
      <dgm:spPr>
        <a:solidFill>
          <a:srgbClr val="FF3399">
            <a:alpha val="50000"/>
          </a:srgbClr>
        </a:solidFill>
      </dgm:spPr>
      <dgm:t>
        <a:bodyPr/>
        <a:lstStyle/>
        <a:p>
          <a:r>
            <a:rPr lang="en-US" sz="1400" b="1">
              <a:latin typeface="72 Black"/>
            </a:rPr>
            <a:t>Consistency and Standards</a:t>
          </a:r>
        </a:p>
      </dgm:t>
    </dgm:pt>
    <dgm:pt modelId="{71D995FD-A8EF-4327-94AA-E4F433D15247}" type="parTrans" cxnId="{DB76D957-3BBA-4B82-AD35-940DBA16A27E}">
      <dgm:prSet/>
      <dgm:spPr/>
      <dgm:t>
        <a:bodyPr/>
        <a:lstStyle/>
        <a:p>
          <a:endParaRPr lang="en-US"/>
        </a:p>
      </dgm:t>
    </dgm:pt>
    <dgm:pt modelId="{616EB107-7A58-430E-A317-AA9152A65B80}" type="sibTrans" cxnId="{DB76D957-3BBA-4B82-AD35-940DBA16A27E}">
      <dgm:prSet/>
      <dgm:spPr/>
      <dgm:t>
        <a:bodyPr/>
        <a:lstStyle/>
        <a:p>
          <a:endParaRPr lang="en-US"/>
        </a:p>
      </dgm:t>
    </dgm:pt>
    <dgm:pt modelId="{122B073C-6D0C-47BB-8C82-15001085A67D}">
      <dgm:prSet phldrT="[Text]" custT="1"/>
      <dgm:spPr>
        <a:solidFill>
          <a:srgbClr val="92D050">
            <a:alpha val="50000"/>
          </a:srgbClr>
        </a:solidFill>
      </dgm:spPr>
      <dgm:t>
        <a:bodyPr/>
        <a:lstStyle/>
        <a:p>
          <a:r>
            <a:rPr lang="en-US" sz="1400" b="0" i="1">
              <a:latin typeface="72 Black"/>
            </a:rPr>
            <a:t>Aesthetic &amp; Minimalistic Design</a:t>
          </a:r>
        </a:p>
      </dgm:t>
    </dgm:pt>
    <dgm:pt modelId="{69AAFBBA-22E3-49CB-B771-EB79FAE72359}" type="parTrans" cxnId="{D9881CDD-D87D-4885-97BD-517B0EDAA6EB}">
      <dgm:prSet/>
      <dgm:spPr/>
      <dgm:t>
        <a:bodyPr/>
        <a:lstStyle/>
        <a:p>
          <a:endParaRPr lang="en-US"/>
        </a:p>
      </dgm:t>
    </dgm:pt>
    <dgm:pt modelId="{EC64942C-8872-4861-8423-C471693FE034}" type="sibTrans" cxnId="{D9881CDD-D87D-4885-97BD-517B0EDAA6EB}">
      <dgm:prSet/>
      <dgm:spPr/>
      <dgm:t>
        <a:bodyPr/>
        <a:lstStyle/>
        <a:p>
          <a:endParaRPr lang="en-US"/>
        </a:p>
      </dgm:t>
    </dgm:pt>
    <dgm:pt modelId="{394F894F-F112-430D-A37B-D97EBDF6B2B8}" type="pres">
      <dgm:prSet presAssocID="{31FDBE10-7198-41D5-A20A-E1D9E00FD5A7}" presName="composite" presStyleCnt="0">
        <dgm:presLayoutVars>
          <dgm:chMax val="1"/>
          <dgm:dir/>
          <dgm:resizeHandles val="exact"/>
        </dgm:presLayoutVars>
      </dgm:prSet>
      <dgm:spPr/>
    </dgm:pt>
    <dgm:pt modelId="{09A4CA68-C3E0-4650-B44B-5121E2B39547}" type="pres">
      <dgm:prSet presAssocID="{31FDBE10-7198-41D5-A20A-E1D9E00FD5A7}" presName="radial" presStyleCnt="0">
        <dgm:presLayoutVars>
          <dgm:animLvl val="ctr"/>
        </dgm:presLayoutVars>
      </dgm:prSet>
      <dgm:spPr/>
    </dgm:pt>
    <dgm:pt modelId="{811E7269-B3D5-4030-8107-B0520208A38E}" type="pres">
      <dgm:prSet presAssocID="{D57FBD27-F1CC-422B-BCB2-5946E938E3A9}" presName="centerShape" presStyleLbl="vennNode1" presStyleIdx="0" presStyleCnt="11" custLinFactNeighborX="-4045" custLinFactNeighborY="3258"/>
      <dgm:spPr/>
    </dgm:pt>
    <dgm:pt modelId="{6AFE4106-470A-4091-ADCE-7DAEE1CD342F}" type="pres">
      <dgm:prSet presAssocID="{A17A0DF3-1F6B-407F-A733-EC207400E05F}" presName="node" presStyleLbl="vennNode1" presStyleIdx="1" presStyleCnt="11" custRadScaleRad="93833" custRadScaleInc="-13738">
        <dgm:presLayoutVars>
          <dgm:bulletEnabled val="1"/>
        </dgm:presLayoutVars>
      </dgm:prSet>
      <dgm:spPr/>
    </dgm:pt>
    <dgm:pt modelId="{FC25AD9A-B035-4CBF-A23D-C57BE65127F0}" type="pres">
      <dgm:prSet presAssocID="{D939D29A-26DC-4731-8907-128E125C8E6B}" presName="node" presStyleLbl="vennNode1" presStyleIdx="2" presStyleCnt="11" custScaleX="98625" custScaleY="94111" custRadScaleRad="90014" custRadScaleInc="-4800">
        <dgm:presLayoutVars>
          <dgm:bulletEnabled val="1"/>
        </dgm:presLayoutVars>
      </dgm:prSet>
      <dgm:spPr/>
    </dgm:pt>
    <dgm:pt modelId="{50CFE650-256C-4F98-B977-546159656104}" type="pres">
      <dgm:prSet presAssocID="{5D92F98F-E265-4250-B37C-E15DCC7514EC}" presName="node" presStyleLbl="vennNode1" presStyleIdx="3" presStyleCnt="11" custRadScaleRad="90369" custRadScaleInc="6514">
        <dgm:presLayoutVars>
          <dgm:bulletEnabled val="1"/>
        </dgm:presLayoutVars>
      </dgm:prSet>
      <dgm:spPr/>
    </dgm:pt>
    <dgm:pt modelId="{CD8D795D-4B5B-47BF-B5AE-A321A5F9076F}" type="pres">
      <dgm:prSet presAssocID="{DE2FCE5D-DEDD-470F-94D5-95614844DD09}" presName="node" presStyleLbl="vennNode1" presStyleIdx="4" presStyleCnt="11" custRadScaleRad="94720" custRadScaleInc="14634">
        <dgm:presLayoutVars>
          <dgm:bulletEnabled val="1"/>
        </dgm:presLayoutVars>
      </dgm:prSet>
      <dgm:spPr/>
    </dgm:pt>
    <dgm:pt modelId="{8E325EF0-F6AA-4C5D-A925-048892221F7A}" type="pres">
      <dgm:prSet presAssocID="{97B8C0C9-5255-4175-91D2-4E506AF00B9C}" presName="node" presStyleLbl="vennNode1" presStyleIdx="5" presStyleCnt="11" custRadScaleRad="101051" custRadScaleInc="16369">
        <dgm:presLayoutVars>
          <dgm:bulletEnabled val="1"/>
        </dgm:presLayoutVars>
      </dgm:prSet>
      <dgm:spPr/>
    </dgm:pt>
    <dgm:pt modelId="{8499D25B-639D-4306-B66C-0A7FF774DE39}" type="pres">
      <dgm:prSet presAssocID="{D4ACF536-F7B5-430F-90E9-6E4FE3B947B6}" presName="node" presStyleLbl="vennNode1" presStyleIdx="6" presStyleCnt="11" custRadScaleRad="106823" custRadScaleInc="12064">
        <dgm:presLayoutVars>
          <dgm:bulletEnabled val="1"/>
        </dgm:presLayoutVars>
      </dgm:prSet>
      <dgm:spPr/>
    </dgm:pt>
    <dgm:pt modelId="{DF201C28-53B2-418B-8ECE-BFABF749261C}" type="pres">
      <dgm:prSet presAssocID="{AFC460A4-5F89-4D25-8811-5C22EE08B223}" presName="node" presStyleLbl="vennNode1" presStyleIdx="7" presStyleCnt="11" custScaleY="100624" custRadScaleRad="110060" custRadScaleInc="3925">
        <dgm:presLayoutVars>
          <dgm:bulletEnabled val="1"/>
        </dgm:presLayoutVars>
      </dgm:prSet>
      <dgm:spPr/>
    </dgm:pt>
    <dgm:pt modelId="{03D31319-F0EE-4F42-AA97-B7E4D8DB8FFD}" type="pres">
      <dgm:prSet presAssocID="{651002AB-FFC4-47EC-BB6E-DE9F59C499B6}" presName="node" presStyleLbl="vennNode1" presStyleIdx="8" presStyleCnt="11" custRadScaleRad="109769" custRadScaleInc="-5362">
        <dgm:presLayoutVars>
          <dgm:bulletEnabled val="1"/>
        </dgm:presLayoutVars>
      </dgm:prSet>
      <dgm:spPr/>
    </dgm:pt>
    <dgm:pt modelId="{2A9E046E-6AA9-4AD3-8F7E-5BFE706A4572}" type="pres">
      <dgm:prSet presAssocID="{122B073C-6D0C-47BB-8C82-15001085A67D}" presName="node" presStyleLbl="vennNode1" presStyleIdx="9" presStyleCnt="11" custRadScaleRad="106037" custRadScaleInc="-13069">
        <dgm:presLayoutVars>
          <dgm:bulletEnabled val="1"/>
        </dgm:presLayoutVars>
      </dgm:prSet>
      <dgm:spPr/>
    </dgm:pt>
    <dgm:pt modelId="{6BE74DBD-1DFA-4A7F-A207-F28310E1601C}" type="pres">
      <dgm:prSet presAssocID="{01DD0687-60EC-484F-8EE1-B66F366CF447}" presName="node" presStyleLbl="vennNode1" presStyleIdx="10" presStyleCnt="11" custScaleY="96721" custRadScaleRad="100022" custRadScaleInc="-16538">
        <dgm:presLayoutVars>
          <dgm:bulletEnabled val="1"/>
        </dgm:presLayoutVars>
      </dgm:prSet>
      <dgm:spPr/>
    </dgm:pt>
  </dgm:ptLst>
  <dgm:cxnLst>
    <dgm:cxn modelId="{AB754C13-0236-4B15-B31D-C045B9BDF007}" srcId="{D57FBD27-F1CC-422B-BCB2-5946E938E3A9}" destId="{D939D29A-26DC-4731-8907-128E125C8E6B}" srcOrd="1" destOrd="0" parTransId="{9F489F24-B0E0-44A7-96AE-917EA1CD87D3}" sibTransId="{A9132CE1-38FD-4703-81B7-928980AED03C}"/>
    <dgm:cxn modelId="{4794B019-11F8-4A73-87BA-664F54E81828}" type="presOf" srcId="{31FDBE10-7198-41D5-A20A-E1D9E00FD5A7}" destId="{394F894F-F112-430D-A37B-D97EBDF6B2B8}" srcOrd="0" destOrd="0" presId="urn:microsoft.com/office/officeart/2005/8/layout/radial3"/>
    <dgm:cxn modelId="{69626933-6F34-4C81-8F28-08B5F0D7FA70}" type="presOf" srcId="{A17A0DF3-1F6B-407F-A733-EC207400E05F}" destId="{6AFE4106-470A-4091-ADCE-7DAEE1CD342F}" srcOrd="0" destOrd="0" presId="urn:microsoft.com/office/officeart/2005/8/layout/radial3"/>
    <dgm:cxn modelId="{D8D6CC37-CD68-4052-A1F3-3A521AF09FBF}" type="presOf" srcId="{01DD0687-60EC-484F-8EE1-B66F366CF447}" destId="{6BE74DBD-1DFA-4A7F-A207-F28310E1601C}" srcOrd="0" destOrd="0" presId="urn:microsoft.com/office/officeart/2005/8/layout/radial3"/>
    <dgm:cxn modelId="{D1ECDE3A-6286-47C8-AF65-0A539EE013E6}" srcId="{D57FBD27-F1CC-422B-BCB2-5946E938E3A9}" destId="{AFC460A4-5F89-4D25-8811-5C22EE08B223}" srcOrd="6" destOrd="0" parTransId="{5DDAFB89-7778-4C02-B0DC-D6B84B1A6B60}" sibTransId="{30D982BD-8943-4E4D-956F-B888D7147AFB}"/>
    <dgm:cxn modelId="{D7BE8740-8B81-4B3F-871C-39862CDA9762}" type="presOf" srcId="{D939D29A-26DC-4731-8907-128E125C8E6B}" destId="{FC25AD9A-B035-4CBF-A23D-C57BE65127F0}" srcOrd="0" destOrd="0" presId="urn:microsoft.com/office/officeart/2005/8/layout/radial3"/>
    <dgm:cxn modelId="{542D0F45-2F8B-422F-983F-5659C77014F1}" type="presOf" srcId="{5D92F98F-E265-4250-B37C-E15DCC7514EC}" destId="{50CFE650-256C-4F98-B977-546159656104}" srcOrd="0" destOrd="0" presId="urn:microsoft.com/office/officeart/2005/8/layout/radial3"/>
    <dgm:cxn modelId="{2B70544C-5F99-4611-898A-1D8ABA647F0D}" srcId="{D57FBD27-F1CC-422B-BCB2-5946E938E3A9}" destId="{5D92F98F-E265-4250-B37C-E15DCC7514EC}" srcOrd="2" destOrd="0" parTransId="{9E510BD6-E6E2-4585-A2A6-10E0124F9231}" sibTransId="{E4E8EDFF-253F-4AA2-8864-C6D0347FB22E}"/>
    <dgm:cxn modelId="{FCC58553-70D1-444C-94D3-7C0EE392FDB0}" srcId="{D57FBD27-F1CC-422B-BCB2-5946E938E3A9}" destId="{D4ACF536-F7B5-430F-90E9-6E4FE3B947B6}" srcOrd="5" destOrd="0" parTransId="{6378C587-4A81-4EAF-8663-0609FF2EC71A}" sibTransId="{D37D361E-5A41-4ABA-8F84-2215AB6EB8EE}"/>
    <dgm:cxn modelId="{DB76D957-3BBA-4B82-AD35-940DBA16A27E}" srcId="{D57FBD27-F1CC-422B-BCB2-5946E938E3A9}" destId="{651002AB-FFC4-47EC-BB6E-DE9F59C499B6}" srcOrd="7" destOrd="0" parTransId="{71D995FD-A8EF-4327-94AA-E4F433D15247}" sibTransId="{616EB107-7A58-430E-A317-AA9152A65B80}"/>
    <dgm:cxn modelId="{BC7F126B-5203-4128-B71A-243A42C13452}" type="presOf" srcId="{DE2FCE5D-DEDD-470F-94D5-95614844DD09}" destId="{CD8D795D-4B5B-47BF-B5AE-A321A5F9076F}" srcOrd="0" destOrd="0" presId="urn:microsoft.com/office/officeart/2005/8/layout/radial3"/>
    <dgm:cxn modelId="{5813297D-1E64-4175-B7B8-1B1A0E3F096F}" srcId="{D57FBD27-F1CC-422B-BCB2-5946E938E3A9}" destId="{DE2FCE5D-DEDD-470F-94D5-95614844DD09}" srcOrd="3" destOrd="0" parTransId="{3FD919A2-610F-40DB-A78E-3277FE2F78DD}" sibTransId="{D6726D3C-72CD-4C34-9AD5-61698D3BDA16}"/>
    <dgm:cxn modelId="{A02AD280-AE47-4394-AC3F-5155278418B8}" type="presOf" srcId="{97B8C0C9-5255-4175-91D2-4E506AF00B9C}" destId="{8E325EF0-F6AA-4C5D-A925-048892221F7A}" srcOrd="0" destOrd="0" presId="urn:microsoft.com/office/officeart/2005/8/layout/radial3"/>
    <dgm:cxn modelId="{69A7F68E-BA74-4336-9346-D85D5F95BF31}" srcId="{D57FBD27-F1CC-422B-BCB2-5946E938E3A9}" destId="{01DD0687-60EC-484F-8EE1-B66F366CF447}" srcOrd="9" destOrd="0" parTransId="{C73B6CCF-29F6-4D2A-8469-3AE1183C4A70}" sibTransId="{6B114DAA-B3EA-40BC-81FB-93195A224BD3}"/>
    <dgm:cxn modelId="{FBB1069D-9ECC-4696-8D81-D3CCF21B8BC7}" srcId="{D57FBD27-F1CC-422B-BCB2-5946E938E3A9}" destId="{97B8C0C9-5255-4175-91D2-4E506AF00B9C}" srcOrd="4" destOrd="0" parTransId="{60F380D1-5AD7-4AD7-9257-709E07246E6C}" sibTransId="{6D6617AA-6C19-4D02-90B7-3CFF1FD5B77F}"/>
    <dgm:cxn modelId="{7439ABA0-53F5-460C-B4E7-0F6412B73EA9}" type="presOf" srcId="{D57FBD27-F1CC-422B-BCB2-5946E938E3A9}" destId="{811E7269-B3D5-4030-8107-B0520208A38E}" srcOrd="0" destOrd="0" presId="urn:microsoft.com/office/officeart/2005/8/layout/radial3"/>
    <dgm:cxn modelId="{9F3C3FA9-0605-47FA-A9DC-15FA575F5DDE}" type="presOf" srcId="{AFC460A4-5F89-4D25-8811-5C22EE08B223}" destId="{DF201C28-53B2-418B-8ECE-BFABF749261C}" srcOrd="0" destOrd="0" presId="urn:microsoft.com/office/officeart/2005/8/layout/radial3"/>
    <dgm:cxn modelId="{7B8253B4-8710-4FFE-B271-0305E85BE556}" type="presOf" srcId="{122B073C-6D0C-47BB-8C82-15001085A67D}" destId="{2A9E046E-6AA9-4AD3-8F7E-5BFE706A4572}" srcOrd="0" destOrd="0" presId="urn:microsoft.com/office/officeart/2005/8/layout/radial3"/>
    <dgm:cxn modelId="{E7A284D7-49DA-43D6-8809-8656810A34FB}" srcId="{31FDBE10-7198-41D5-A20A-E1D9E00FD5A7}" destId="{D57FBD27-F1CC-422B-BCB2-5946E938E3A9}" srcOrd="0" destOrd="0" parTransId="{97B8F226-8576-43B3-86AB-F54D9D229C44}" sibTransId="{30D161C0-7FC5-4AFD-9D35-41D760B92F3C}"/>
    <dgm:cxn modelId="{BC4F1FDB-549C-4C8A-9E06-34DEFF53E622}" srcId="{D57FBD27-F1CC-422B-BCB2-5946E938E3A9}" destId="{A17A0DF3-1F6B-407F-A733-EC207400E05F}" srcOrd="0" destOrd="0" parTransId="{ECAA79EE-494A-412C-8157-90EDF0965020}" sibTransId="{3DDC3A0B-D583-4894-B78F-EDF7AAC33E8A}"/>
    <dgm:cxn modelId="{D9881CDD-D87D-4885-97BD-517B0EDAA6EB}" srcId="{D57FBD27-F1CC-422B-BCB2-5946E938E3A9}" destId="{122B073C-6D0C-47BB-8C82-15001085A67D}" srcOrd="8" destOrd="0" parTransId="{69AAFBBA-22E3-49CB-B771-EB79FAE72359}" sibTransId="{EC64942C-8872-4861-8423-C471693FE034}"/>
    <dgm:cxn modelId="{E10242DD-0641-45D2-8C90-90080C5756D5}" type="presOf" srcId="{651002AB-FFC4-47EC-BB6E-DE9F59C499B6}" destId="{03D31319-F0EE-4F42-AA97-B7E4D8DB8FFD}" srcOrd="0" destOrd="0" presId="urn:microsoft.com/office/officeart/2005/8/layout/radial3"/>
    <dgm:cxn modelId="{C24423F6-AA3E-4743-B9C4-091B8023C317}" type="presOf" srcId="{D4ACF536-F7B5-430F-90E9-6E4FE3B947B6}" destId="{8499D25B-639D-4306-B66C-0A7FF774DE39}" srcOrd="0" destOrd="0" presId="urn:microsoft.com/office/officeart/2005/8/layout/radial3"/>
    <dgm:cxn modelId="{54DC01E5-08B5-4F9C-9355-AA302C7EE025}" type="presParOf" srcId="{394F894F-F112-430D-A37B-D97EBDF6B2B8}" destId="{09A4CA68-C3E0-4650-B44B-5121E2B39547}" srcOrd="0" destOrd="0" presId="urn:microsoft.com/office/officeart/2005/8/layout/radial3"/>
    <dgm:cxn modelId="{362748E4-97A4-4864-BDFE-350D9E0F588E}" type="presParOf" srcId="{09A4CA68-C3E0-4650-B44B-5121E2B39547}" destId="{811E7269-B3D5-4030-8107-B0520208A38E}" srcOrd="0" destOrd="0" presId="urn:microsoft.com/office/officeart/2005/8/layout/radial3"/>
    <dgm:cxn modelId="{A5FC1EDC-D7AE-44C9-9A95-A3AF508D25C3}" type="presParOf" srcId="{09A4CA68-C3E0-4650-B44B-5121E2B39547}" destId="{6AFE4106-470A-4091-ADCE-7DAEE1CD342F}" srcOrd="1" destOrd="0" presId="urn:microsoft.com/office/officeart/2005/8/layout/radial3"/>
    <dgm:cxn modelId="{600F02FC-8F86-4A45-9AFB-88A3F27BC39A}" type="presParOf" srcId="{09A4CA68-C3E0-4650-B44B-5121E2B39547}" destId="{FC25AD9A-B035-4CBF-A23D-C57BE65127F0}" srcOrd="2" destOrd="0" presId="urn:microsoft.com/office/officeart/2005/8/layout/radial3"/>
    <dgm:cxn modelId="{48E02DB3-D7EE-4C26-9361-603594F8DFF9}" type="presParOf" srcId="{09A4CA68-C3E0-4650-B44B-5121E2B39547}" destId="{50CFE650-256C-4F98-B977-546159656104}" srcOrd="3" destOrd="0" presId="urn:microsoft.com/office/officeart/2005/8/layout/radial3"/>
    <dgm:cxn modelId="{186BE464-5E62-43BD-84AB-E33AEF247AED}" type="presParOf" srcId="{09A4CA68-C3E0-4650-B44B-5121E2B39547}" destId="{CD8D795D-4B5B-47BF-B5AE-A321A5F9076F}" srcOrd="4" destOrd="0" presId="urn:microsoft.com/office/officeart/2005/8/layout/radial3"/>
    <dgm:cxn modelId="{E6C780BC-DB1B-4D84-B0E2-C01CED7A7AB7}" type="presParOf" srcId="{09A4CA68-C3E0-4650-B44B-5121E2B39547}" destId="{8E325EF0-F6AA-4C5D-A925-048892221F7A}" srcOrd="5" destOrd="0" presId="urn:microsoft.com/office/officeart/2005/8/layout/radial3"/>
    <dgm:cxn modelId="{859F4A71-FE27-4142-87F9-A5463D39DCDE}" type="presParOf" srcId="{09A4CA68-C3E0-4650-B44B-5121E2B39547}" destId="{8499D25B-639D-4306-B66C-0A7FF774DE39}" srcOrd="6" destOrd="0" presId="urn:microsoft.com/office/officeart/2005/8/layout/radial3"/>
    <dgm:cxn modelId="{B2526BAB-4347-420F-A65A-48C7D1906A8D}" type="presParOf" srcId="{09A4CA68-C3E0-4650-B44B-5121E2B39547}" destId="{DF201C28-53B2-418B-8ECE-BFABF749261C}" srcOrd="7" destOrd="0" presId="urn:microsoft.com/office/officeart/2005/8/layout/radial3"/>
    <dgm:cxn modelId="{1E557ADE-15AA-451D-9D48-E540B6237D6B}" type="presParOf" srcId="{09A4CA68-C3E0-4650-B44B-5121E2B39547}" destId="{03D31319-F0EE-4F42-AA97-B7E4D8DB8FFD}" srcOrd="8" destOrd="0" presId="urn:microsoft.com/office/officeart/2005/8/layout/radial3"/>
    <dgm:cxn modelId="{BE8B18E8-6708-42EC-A8C5-56271803BFAB}" type="presParOf" srcId="{09A4CA68-C3E0-4650-B44B-5121E2B39547}" destId="{2A9E046E-6AA9-4AD3-8F7E-5BFE706A4572}" srcOrd="9" destOrd="0" presId="urn:microsoft.com/office/officeart/2005/8/layout/radial3"/>
    <dgm:cxn modelId="{E0250975-76E8-4738-B177-6A4B2973DF9D}" type="presParOf" srcId="{09A4CA68-C3E0-4650-B44B-5121E2B39547}" destId="{6BE74DBD-1DFA-4A7F-A207-F28310E1601C}"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E7269-B3D5-4030-8107-B0520208A38E}">
      <dsp:nvSpPr>
        <dsp:cNvPr id="0" name=""/>
        <dsp:cNvSpPr/>
      </dsp:nvSpPr>
      <dsp:spPr>
        <a:xfrm>
          <a:off x="2565322" y="1547455"/>
          <a:ext cx="3486496" cy="3486496"/>
        </a:xfrm>
        <a:prstGeom prst="ellipse">
          <a:avLst/>
        </a:prstGeom>
        <a:solidFill>
          <a:srgbClr val="FFC0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72 Black"/>
            </a:rPr>
            <a:t>Heuristics</a:t>
          </a:r>
        </a:p>
      </dsp:txBody>
      <dsp:txXfrm>
        <a:off x="3075908" y="2058041"/>
        <a:ext cx="2465324" cy="2465324"/>
      </dsp:txXfrm>
    </dsp:sp>
    <dsp:sp modelId="{6AFE4106-470A-4091-ADCE-7DAEE1CD342F}">
      <dsp:nvSpPr>
        <dsp:cNvPr id="0" name=""/>
        <dsp:cNvSpPr/>
      </dsp:nvSpPr>
      <dsp:spPr>
        <a:xfrm>
          <a:off x="3436959" y="148576"/>
          <a:ext cx="1743248" cy="1743248"/>
        </a:xfrm>
        <a:prstGeom prst="ellipse">
          <a:avLst/>
        </a:prstGeom>
        <a:solidFill>
          <a:srgbClr val="0070C0">
            <a:alpha val="50000"/>
          </a:srgb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Visibility of System Status</a:t>
          </a:r>
        </a:p>
      </dsp:txBody>
      <dsp:txXfrm>
        <a:off x="3692252" y="403869"/>
        <a:ext cx="1232662" cy="1232662"/>
      </dsp:txXfrm>
    </dsp:sp>
    <dsp:sp modelId="{FC25AD9A-B035-4CBF-A23D-C57BE65127F0}">
      <dsp:nvSpPr>
        <dsp:cNvPr id="0" name=""/>
        <dsp:cNvSpPr/>
      </dsp:nvSpPr>
      <dsp:spPr>
        <a:xfrm>
          <a:off x="4783512" y="633539"/>
          <a:ext cx="1719278" cy="1640588"/>
        </a:xfrm>
        <a:prstGeom prst="ellipse">
          <a:avLst/>
        </a:prstGeom>
        <a:solidFill>
          <a:srgbClr val="18E8D9">
            <a:alpha val="49804"/>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Error Prevention</a:t>
          </a:r>
        </a:p>
      </dsp:txBody>
      <dsp:txXfrm>
        <a:off x="5035294" y="873798"/>
        <a:ext cx="1215714" cy="1160070"/>
      </dsp:txXfrm>
    </dsp:sp>
    <dsp:sp modelId="{50CFE650-256C-4F98-B977-546159656104}">
      <dsp:nvSpPr>
        <dsp:cNvPr id="0" name=""/>
        <dsp:cNvSpPr/>
      </dsp:nvSpPr>
      <dsp:spPr>
        <a:xfrm>
          <a:off x="5596354" y="1717457"/>
          <a:ext cx="1743248" cy="1743248"/>
        </a:xfrm>
        <a:prstGeom prst="ellipse">
          <a:avLst/>
        </a:prstGeom>
        <a:solidFill>
          <a:srgbClr val="FF000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a:latin typeface="72 Black"/>
            </a:rPr>
            <a:t>User Control &amp; Freedom</a:t>
          </a:r>
        </a:p>
      </dsp:txBody>
      <dsp:txXfrm>
        <a:off x="5851647" y="1972750"/>
        <a:ext cx="1232662" cy="1232662"/>
      </dsp:txXfrm>
    </dsp:sp>
    <dsp:sp modelId="{CD8D795D-4B5B-47BF-B5AE-A321A5F9076F}">
      <dsp:nvSpPr>
        <dsp:cNvPr id="0" name=""/>
        <dsp:cNvSpPr/>
      </dsp:nvSpPr>
      <dsp:spPr>
        <a:xfrm>
          <a:off x="5596339" y="3120709"/>
          <a:ext cx="1743248" cy="1743248"/>
        </a:xfrm>
        <a:prstGeom prst="ellipse">
          <a:avLst/>
        </a:prstGeom>
        <a:solidFill>
          <a:srgbClr val="7030A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Flexibility &amp; Efficiency of use </a:t>
          </a:r>
        </a:p>
      </dsp:txBody>
      <dsp:txXfrm>
        <a:off x="5851632" y="3376002"/>
        <a:ext cx="1232662" cy="1232662"/>
      </dsp:txXfrm>
    </dsp:sp>
    <dsp:sp modelId="{8E325EF0-F6AA-4C5D-A925-048892221F7A}">
      <dsp:nvSpPr>
        <dsp:cNvPr id="0" name=""/>
        <dsp:cNvSpPr/>
      </dsp:nvSpPr>
      <dsp:spPr>
        <a:xfrm>
          <a:off x="4771532" y="4255970"/>
          <a:ext cx="1743248" cy="1743248"/>
        </a:xfrm>
        <a:prstGeom prst="ellipse">
          <a:avLst/>
        </a:prstGeom>
        <a:solidFill>
          <a:schemeClr val="bg2">
            <a:lumMod val="50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  Error Recovery</a:t>
          </a:r>
        </a:p>
      </dsp:txBody>
      <dsp:txXfrm>
        <a:off x="5026825" y="4511263"/>
        <a:ext cx="1232662" cy="1232662"/>
      </dsp:txXfrm>
    </dsp:sp>
    <dsp:sp modelId="{8499D25B-639D-4306-B66C-0A7FF774DE39}">
      <dsp:nvSpPr>
        <dsp:cNvPr id="0" name=""/>
        <dsp:cNvSpPr/>
      </dsp:nvSpPr>
      <dsp:spPr>
        <a:xfrm>
          <a:off x="3436959" y="4542266"/>
          <a:ext cx="1743248" cy="1743248"/>
        </a:xfrm>
        <a:prstGeom prst="ellipse">
          <a:avLst/>
        </a:prstGeom>
        <a:solidFill>
          <a:srgbClr val="00B05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a:latin typeface="72 Black"/>
            </a:rPr>
            <a:t>Recognition Rather Than Recall </a:t>
          </a:r>
        </a:p>
      </dsp:txBody>
      <dsp:txXfrm>
        <a:off x="3692252" y="4797559"/>
        <a:ext cx="1232662" cy="1232662"/>
      </dsp:txXfrm>
    </dsp:sp>
    <dsp:sp modelId="{DF201C28-53B2-418B-8ECE-BFABF749261C}">
      <dsp:nvSpPr>
        <dsp:cNvPr id="0" name=""/>
        <dsp:cNvSpPr/>
      </dsp:nvSpPr>
      <dsp:spPr>
        <a:xfrm>
          <a:off x="2102394" y="4250532"/>
          <a:ext cx="1743248" cy="1754126"/>
        </a:xfrm>
        <a:prstGeom prst="ellipse">
          <a:avLst/>
        </a:prstGeom>
        <a:solidFill>
          <a:schemeClr val="accent5">
            <a:lumMod val="60000"/>
            <a:lumOff val="40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Match between System &amp; Real World</a:t>
          </a:r>
        </a:p>
      </dsp:txBody>
      <dsp:txXfrm>
        <a:off x="2357687" y="4507418"/>
        <a:ext cx="1232662" cy="1240354"/>
      </dsp:txXfrm>
    </dsp:sp>
    <dsp:sp modelId="{03D31319-F0EE-4F42-AA97-B7E4D8DB8FFD}">
      <dsp:nvSpPr>
        <dsp:cNvPr id="0" name=""/>
        <dsp:cNvSpPr/>
      </dsp:nvSpPr>
      <dsp:spPr>
        <a:xfrm>
          <a:off x="1277584" y="3120707"/>
          <a:ext cx="1743248" cy="1743248"/>
        </a:xfrm>
        <a:prstGeom prst="ellipse">
          <a:avLst/>
        </a:prstGeom>
        <a:solidFill>
          <a:srgbClr val="FF3399">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72 Black"/>
            </a:rPr>
            <a:t>Consistency and Standards</a:t>
          </a:r>
        </a:p>
      </dsp:txBody>
      <dsp:txXfrm>
        <a:off x="1532877" y="3376000"/>
        <a:ext cx="1232662" cy="1232662"/>
      </dsp:txXfrm>
    </dsp:sp>
    <dsp:sp modelId="{2A9E046E-6AA9-4AD3-8F7E-5BFE706A4572}">
      <dsp:nvSpPr>
        <dsp:cNvPr id="0" name=""/>
        <dsp:cNvSpPr/>
      </dsp:nvSpPr>
      <dsp:spPr>
        <a:xfrm>
          <a:off x="1277576" y="1717467"/>
          <a:ext cx="1743248" cy="1743248"/>
        </a:xfrm>
        <a:prstGeom prst="ellipse">
          <a:avLst/>
        </a:prstGeom>
        <a:solidFill>
          <a:srgbClr val="92D050">
            <a:alpha val="5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a:latin typeface="72 Black"/>
            </a:rPr>
            <a:t>Aesthetic &amp; Minimalistic Design</a:t>
          </a:r>
        </a:p>
      </dsp:txBody>
      <dsp:txXfrm>
        <a:off x="1532869" y="1972760"/>
        <a:ext cx="1232662" cy="1232662"/>
      </dsp:txXfrm>
    </dsp:sp>
    <dsp:sp modelId="{6BE74DBD-1DFA-4A7F-A207-F28310E1601C}">
      <dsp:nvSpPr>
        <dsp:cNvPr id="0" name=""/>
        <dsp:cNvSpPr/>
      </dsp:nvSpPr>
      <dsp:spPr>
        <a:xfrm>
          <a:off x="2102393" y="610796"/>
          <a:ext cx="1743248" cy="1686087"/>
        </a:xfrm>
        <a:prstGeom prst="ellipse">
          <a:avLst/>
        </a:prstGeom>
        <a:solidFill>
          <a:srgbClr val="A46F28">
            <a:alpha val="49804"/>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latin typeface="72 Black"/>
          </a:endParaRPr>
        </a:p>
        <a:p>
          <a:pPr marL="0" lvl="0" indent="0" algn="ctr" defTabSz="622300">
            <a:lnSpc>
              <a:spcPct val="90000"/>
            </a:lnSpc>
            <a:spcBef>
              <a:spcPct val="0"/>
            </a:spcBef>
            <a:spcAft>
              <a:spcPct val="35000"/>
            </a:spcAft>
            <a:buNone/>
          </a:pPr>
          <a:r>
            <a:rPr lang="en-US" sz="1400" b="0" i="1" kern="1200">
              <a:latin typeface="72 Black"/>
            </a:rPr>
            <a:t>Help &amp; Doc</a:t>
          </a:r>
        </a:p>
        <a:p>
          <a:pPr marL="0" lvl="0" indent="0" algn="ctr" defTabSz="622300">
            <a:lnSpc>
              <a:spcPct val="90000"/>
            </a:lnSpc>
            <a:spcBef>
              <a:spcPct val="0"/>
            </a:spcBef>
            <a:spcAft>
              <a:spcPct val="35000"/>
            </a:spcAft>
            <a:buNone/>
          </a:pPr>
          <a:endParaRPr lang="en-US" sz="1400" kern="1200"/>
        </a:p>
      </dsp:txBody>
      <dsp:txXfrm>
        <a:off x="2357686" y="857718"/>
        <a:ext cx="1232662" cy="119224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485362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a:p>
        </p:txBody>
      </p:sp>
    </p:spTree>
    <p:extLst>
      <p:ext uri="{BB962C8B-B14F-4D97-AF65-F5344CB8AC3E}">
        <p14:creationId xmlns:p14="http://schemas.microsoft.com/office/powerpoint/2010/main" val="396454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11</a:t>
            </a:fld>
            <a:endParaRPr lang="de-DE"/>
          </a:p>
        </p:txBody>
      </p:sp>
    </p:spTree>
    <p:extLst>
      <p:ext uri="{BB962C8B-B14F-4D97-AF65-F5344CB8AC3E}">
        <p14:creationId xmlns:p14="http://schemas.microsoft.com/office/powerpoint/2010/main" val="86723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12</a:t>
            </a:fld>
            <a:endParaRPr lang="de-DE"/>
          </a:p>
        </p:txBody>
      </p:sp>
    </p:spTree>
    <p:extLst>
      <p:ext uri="{BB962C8B-B14F-4D97-AF65-F5344CB8AC3E}">
        <p14:creationId xmlns:p14="http://schemas.microsoft.com/office/powerpoint/2010/main" val="341260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13</a:t>
            </a:fld>
            <a:endParaRPr lang="de-DE"/>
          </a:p>
        </p:txBody>
      </p:sp>
    </p:spTree>
    <p:extLst>
      <p:ext uri="{BB962C8B-B14F-4D97-AF65-F5344CB8AC3E}">
        <p14:creationId xmlns:p14="http://schemas.microsoft.com/office/powerpoint/2010/main" val="2254934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14</a:t>
            </a:fld>
            <a:endParaRPr lang="de-DE"/>
          </a:p>
        </p:txBody>
      </p:sp>
    </p:spTree>
    <p:extLst>
      <p:ext uri="{BB962C8B-B14F-4D97-AF65-F5344CB8AC3E}">
        <p14:creationId xmlns:p14="http://schemas.microsoft.com/office/powerpoint/2010/main" val="235404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15</a:t>
            </a:fld>
            <a:endParaRPr lang="de-DE"/>
          </a:p>
        </p:txBody>
      </p:sp>
    </p:spTree>
    <p:extLst>
      <p:ext uri="{BB962C8B-B14F-4D97-AF65-F5344CB8AC3E}">
        <p14:creationId xmlns:p14="http://schemas.microsoft.com/office/powerpoint/2010/main" val="107404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16</a:t>
            </a:fld>
            <a:endParaRPr lang="de-DE"/>
          </a:p>
        </p:txBody>
      </p:sp>
    </p:spTree>
    <p:extLst>
      <p:ext uri="{BB962C8B-B14F-4D97-AF65-F5344CB8AC3E}">
        <p14:creationId xmlns:p14="http://schemas.microsoft.com/office/powerpoint/2010/main" val="47973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17</a:t>
            </a:fld>
            <a:endParaRPr lang="de-DE"/>
          </a:p>
        </p:txBody>
      </p:sp>
    </p:spTree>
    <p:extLst>
      <p:ext uri="{BB962C8B-B14F-4D97-AF65-F5344CB8AC3E}">
        <p14:creationId xmlns:p14="http://schemas.microsoft.com/office/powerpoint/2010/main" val="3512771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18</a:t>
            </a:fld>
            <a:endParaRPr lang="de-DE"/>
          </a:p>
        </p:txBody>
      </p:sp>
    </p:spTree>
    <p:extLst>
      <p:ext uri="{BB962C8B-B14F-4D97-AF65-F5344CB8AC3E}">
        <p14:creationId xmlns:p14="http://schemas.microsoft.com/office/powerpoint/2010/main" val="3722032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19</a:t>
            </a:fld>
            <a:endParaRPr lang="de-DE"/>
          </a:p>
        </p:txBody>
      </p:sp>
    </p:spTree>
    <p:extLst>
      <p:ext uri="{BB962C8B-B14F-4D97-AF65-F5344CB8AC3E}">
        <p14:creationId xmlns:p14="http://schemas.microsoft.com/office/powerpoint/2010/main" val="130779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a:t>
            </a:fld>
            <a:endParaRPr lang="de-DE"/>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79621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20</a:t>
            </a:fld>
            <a:endParaRPr lang="de-DE"/>
          </a:p>
        </p:txBody>
      </p:sp>
    </p:spTree>
    <p:extLst>
      <p:ext uri="{BB962C8B-B14F-4D97-AF65-F5344CB8AC3E}">
        <p14:creationId xmlns:p14="http://schemas.microsoft.com/office/powerpoint/2010/main" val="1251602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21</a:t>
            </a:fld>
            <a:endParaRPr lang="de-DE"/>
          </a:p>
        </p:txBody>
      </p:sp>
    </p:spTree>
    <p:extLst>
      <p:ext uri="{BB962C8B-B14F-4D97-AF65-F5344CB8AC3E}">
        <p14:creationId xmlns:p14="http://schemas.microsoft.com/office/powerpoint/2010/main" val="3101917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22</a:t>
            </a:fld>
            <a:endParaRPr lang="de-DE"/>
          </a:p>
        </p:txBody>
      </p:sp>
    </p:spTree>
    <p:extLst>
      <p:ext uri="{BB962C8B-B14F-4D97-AF65-F5344CB8AC3E}">
        <p14:creationId xmlns:p14="http://schemas.microsoft.com/office/powerpoint/2010/main" val="65854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23</a:t>
            </a:fld>
            <a:endParaRPr lang="de-DE"/>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8F497E7-6405-40E7-B8BB-EDD56D6C4253}" type="slidenum">
              <a:rPr lang="en-US" smtClean="0"/>
              <a:t>3</a:t>
            </a:fld>
            <a:endParaRPr lang="en-US"/>
          </a:p>
        </p:txBody>
      </p:sp>
    </p:spTree>
    <p:extLst>
      <p:ext uri="{BB962C8B-B14F-4D97-AF65-F5344CB8AC3E}">
        <p14:creationId xmlns:p14="http://schemas.microsoft.com/office/powerpoint/2010/main" val="175322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4</a:t>
            </a:fld>
            <a:endParaRPr lang="de-DE"/>
          </a:p>
        </p:txBody>
      </p:sp>
    </p:spTree>
    <p:extLst>
      <p:ext uri="{BB962C8B-B14F-4D97-AF65-F5344CB8AC3E}">
        <p14:creationId xmlns:p14="http://schemas.microsoft.com/office/powerpoint/2010/main" val="7797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5</a:t>
            </a:fld>
            <a:endParaRPr lang="de-DE"/>
          </a:p>
        </p:txBody>
      </p:sp>
    </p:spTree>
    <p:extLst>
      <p:ext uri="{BB962C8B-B14F-4D97-AF65-F5344CB8AC3E}">
        <p14:creationId xmlns:p14="http://schemas.microsoft.com/office/powerpoint/2010/main" val="264059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6</a:t>
            </a:fld>
            <a:endParaRPr lang="de-DE"/>
          </a:p>
        </p:txBody>
      </p:sp>
    </p:spTree>
    <p:extLst>
      <p:ext uri="{BB962C8B-B14F-4D97-AF65-F5344CB8AC3E}">
        <p14:creationId xmlns:p14="http://schemas.microsoft.com/office/powerpoint/2010/main" val="374823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7</a:t>
            </a:fld>
            <a:endParaRPr lang="de-DE"/>
          </a:p>
        </p:txBody>
      </p:sp>
    </p:spTree>
    <p:extLst>
      <p:ext uri="{BB962C8B-B14F-4D97-AF65-F5344CB8AC3E}">
        <p14:creationId xmlns:p14="http://schemas.microsoft.com/office/powerpoint/2010/main" val="308423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8</a:t>
            </a:fld>
            <a:endParaRPr lang="de-DE"/>
          </a:p>
        </p:txBody>
      </p:sp>
    </p:spTree>
    <p:extLst>
      <p:ext uri="{BB962C8B-B14F-4D97-AF65-F5344CB8AC3E}">
        <p14:creationId xmlns:p14="http://schemas.microsoft.com/office/powerpoint/2010/main" val="66210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9</a:t>
            </a:fld>
            <a:endParaRPr lang="de-DE"/>
          </a:p>
        </p:txBody>
      </p:sp>
    </p:spTree>
    <p:extLst>
      <p:ext uri="{BB962C8B-B14F-4D97-AF65-F5344CB8AC3E}">
        <p14:creationId xmlns:p14="http://schemas.microsoft.com/office/powerpoint/2010/main" val="2785914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www.youtube.com/user/SAP" TargetMode="External"/><Relationship Id="rId12" Type="http://schemas.openxmlformats.org/officeDocument/2006/relationships/image" Target="../media/image6.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5.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www.youtube.com/user/SAP" TargetMode="External"/><Relationship Id="rId12" Type="http://schemas.openxmlformats.org/officeDocument/2006/relationships/image" Target="../media/image6.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5.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userDrawn="1">
            <p:ph type="subTitle" idx="1" hasCustomPrompt="1"/>
          </p:nvPr>
        </p:nvSpPr>
        <p:spPr bwMode="black">
          <a:xfrm>
            <a:off x="288000" y="5130489"/>
            <a:ext cx="11626188"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8000" y="4024430"/>
            <a:ext cx="11626188"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4527176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81"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19"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7999" y="4268503"/>
            <a:ext cx="11628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8000" y="2706317"/>
            <a:ext cx="11628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342503FE-3A2C-4E20-8BE4-DBDA5B3FD054}"/>
              </a:ext>
            </a:extLst>
          </p:cNvPr>
          <p:cNvPicPr>
            <a:picLocks noChangeAspect="1"/>
          </p:cNvPicPr>
          <p:nvPr userDrawn="1"/>
        </p:nvPicPr>
        <p:blipFill>
          <a:blip r:embed="rId2"/>
          <a:stretch>
            <a:fillRect/>
          </a:stretch>
        </p:blipFill>
        <p:spPr>
          <a:xfrm>
            <a:off x="9950552" y="6217668"/>
            <a:ext cx="1963636" cy="360000"/>
          </a:xfrm>
          <a:prstGeom prst="rect">
            <a:avLst/>
          </a:prstGeom>
        </p:spPr>
      </p:pic>
    </p:spTree>
    <p:extLst>
      <p:ext uri="{BB962C8B-B14F-4D97-AF65-F5344CB8AC3E}">
        <p14:creationId xmlns:p14="http://schemas.microsoft.com/office/powerpoint/2010/main" val="19824106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6" pos="7507"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pic>
        <p:nvPicPr>
          <p:cNvPr id="5" name="SAP Logo" descr="SAP Logo" title="SAP Logo"/>
          <p:cNvPicPr>
            <a:picLocks noChangeAspect="1"/>
          </p:cNvPicPr>
          <p:nvPr userDrawn="1"/>
        </p:nvPicPr>
        <p:blipFill>
          <a:blip r:embed="rId2"/>
          <a:stretch>
            <a:fillRect/>
          </a:stretch>
        </p:blipFill>
        <p:spPr>
          <a:xfrm>
            <a:off x="9727200" y="5994000"/>
            <a:ext cx="1963636" cy="360000"/>
          </a:xfrm>
          <a:prstGeom prst="rect">
            <a:avLst/>
          </a:prstGeom>
        </p:spPr>
      </p:pic>
    </p:spTree>
    <p:extLst>
      <p:ext uri="{BB962C8B-B14F-4D97-AF65-F5344CB8AC3E}">
        <p14:creationId xmlns:p14="http://schemas.microsoft.com/office/powerpoint/2010/main" val="781090314"/>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25" name="Copyright information English"/>
          <p:cNvSpPr txBox="1"/>
          <p:nvPr userDrawn="1"/>
        </p:nvSpPr>
        <p:spPr bwMode="black">
          <a:xfrm>
            <a:off x="50399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26"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a:hlinkClick r:id="rId5"/>
          </p:cNvPr>
          <p:cNvPicPr>
            <a:picLocks noChangeAspect="1"/>
          </p:cNvPicPr>
          <p:nvPr userDrawn="1"/>
        </p:nvPicPr>
        <p:blipFill>
          <a:blip r:embed="rId6"/>
          <a:stretch>
            <a:fillRect/>
          </a:stretch>
        </p:blipFill>
        <p:spPr>
          <a:xfrm>
            <a:off x="2257487" y="1749959"/>
            <a:ext cx="361809" cy="361809"/>
          </a:xfrm>
          <a:prstGeom prst="rect">
            <a:avLst/>
          </a:prstGeom>
        </p:spPr>
      </p:pic>
      <p:pic>
        <p:nvPicPr>
          <p:cNvPr id="14" name="YouTube icon with link">
            <a:hlinkClick r:id="rId7"/>
          </p:cNvPr>
          <p:cNvPicPr>
            <a:picLocks noChangeAspect="1"/>
          </p:cNvPicPr>
          <p:nvPr userDrawn="1"/>
        </p:nvPicPr>
        <p:blipFill>
          <a:blip r:embed="rId8"/>
          <a:stretch>
            <a:fillRect/>
          </a:stretch>
        </p:blipFill>
        <p:spPr>
          <a:xfrm>
            <a:off x="1666951" y="1749063"/>
            <a:ext cx="363600" cy="363600"/>
          </a:xfrm>
          <a:prstGeom prst="rect">
            <a:avLst/>
          </a:prstGeom>
        </p:spPr>
      </p:pic>
      <p:pic>
        <p:nvPicPr>
          <p:cNvPr id="15" name="Twitter icon with link">
            <a:hlinkClick r:id="rId9" tooltip="https://twitter.com/sap"/>
          </p:cNvPr>
          <p:cNvPicPr>
            <a:picLocks noChangeAspect="1"/>
          </p:cNvPicPr>
          <p:nvPr userDrawn="1"/>
        </p:nvPicPr>
        <p:blipFill>
          <a:blip r:embed="rId10"/>
          <a:stretch>
            <a:fillRect/>
          </a:stretch>
        </p:blipFill>
        <p:spPr>
          <a:xfrm>
            <a:off x="1078206" y="1749959"/>
            <a:ext cx="361809" cy="361809"/>
          </a:xfrm>
          <a:prstGeom prst="rect">
            <a:avLst/>
          </a:prstGeom>
        </p:spPr>
      </p:pic>
      <p:pic>
        <p:nvPicPr>
          <p:cNvPr id="17"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87670" y="1749063"/>
            <a:ext cx="363600" cy="363600"/>
          </a:xfrm>
          <a:prstGeom prst="rect">
            <a:avLst/>
          </a:prstGeom>
        </p:spPr>
      </p:pic>
      <p:sp>
        <p:nvSpPr>
          <p:cNvPr id="32" name="Follow all of SAP"/>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51925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6"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26"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2019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4"/>
              </a:rPr>
              <a:t>www.sap.com/corporate/de/legal/copyright.html</a:t>
            </a:r>
            <a:r>
              <a:rPr lang="de-DE" sz="800" kern="1200" noProof="0">
                <a:solidFill>
                  <a:schemeClr val="tx1"/>
                </a:solidFill>
                <a:effectLst/>
                <a:latin typeface="Arial"/>
                <a:ea typeface="+mn-ea"/>
                <a:cs typeface="+mn-cs"/>
              </a:rPr>
              <a:t>.</a:t>
            </a:r>
          </a:p>
        </p:txBody>
      </p:sp>
      <p:pic>
        <p:nvPicPr>
          <p:cNvPr id="12" name="Linkedin icon with link">
            <a:hlinkClick r:id="rId5"/>
          </p:cNvPr>
          <p:cNvPicPr>
            <a:picLocks noChangeAspect="1"/>
          </p:cNvPicPr>
          <p:nvPr userDrawn="1"/>
        </p:nvPicPr>
        <p:blipFill>
          <a:blip r:embed="rId6"/>
          <a:stretch>
            <a:fillRect/>
          </a:stretch>
        </p:blipFill>
        <p:spPr>
          <a:xfrm>
            <a:off x="2257487" y="1749959"/>
            <a:ext cx="361809" cy="361809"/>
          </a:xfrm>
          <a:prstGeom prst="rect">
            <a:avLst/>
          </a:prstGeom>
        </p:spPr>
      </p:pic>
      <p:pic>
        <p:nvPicPr>
          <p:cNvPr id="13" name="YouTube icon with link">
            <a:hlinkClick r:id="rId7"/>
          </p:cNvPr>
          <p:cNvPicPr>
            <a:picLocks noChangeAspect="1"/>
          </p:cNvPicPr>
          <p:nvPr userDrawn="1"/>
        </p:nvPicPr>
        <p:blipFill>
          <a:blip r:embed="rId8"/>
          <a:stretch>
            <a:fillRect/>
          </a:stretch>
        </p:blipFill>
        <p:spPr>
          <a:xfrm>
            <a:off x="1666951" y="1749063"/>
            <a:ext cx="363600" cy="363600"/>
          </a:xfrm>
          <a:prstGeom prst="rect">
            <a:avLst/>
          </a:prstGeom>
        </p:spPr>
      </p:pic>
      <p:pic>
        <p:nvPicPr>
          <p:cNvPr id="14" name="Twitter icon with link">
            <a:hlinkClick r:id="rId9" tooltip="https://twitter.com/sap"/>
          </p:cNvPr>
          <p:cNvPicPr>
            <a:picLocks noChangeAspect="1"/>
          </p:cNvPicPr>
          <p:nvPr userDrawn="1"/>
        </p:nvPicPr>
        <p:blipFill>
          <a:blip r:embed="rId10"/>
          <a:stretch>
            <a:fillRect/>
          </a:stretch>
        </p:blipFill>
        <p:spPr>
          <a:xfrm>
            <a:off x="1078206" y="1749959"/>
            <a:ext cx="361809" cy="361809"/>
          </a:xfrm>
          <a:prstGeom prst="rect">
            <a:avLst/>
          </a:prstGeom>
        </p:spPr>
      </p:pic>
      <p:pic>
        <p:nvPicPr>
          <p:cNvPr id="15"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87670" y="1749063"/>
            <a:ext cx="363600" cy="363600"/>
          </a:xfrm>
          <a:prstGeom prst="rect">
            <a:avLst/>
          </a:prstGeom>
        </p:spPr>
      </p:pic>
      <p:sp>
        <p:nvSpPr>
          <p:cNvPr id="33"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1911862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9813951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5411000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2673980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397" y="1122363"/>
            <a:ext cx="914638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A0D589-E174-0245-B215-C48B02EF4304}"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1333027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D589-E174-0245-B215-C48B02EF4304}"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3535724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67" y="1709739"/>
            <a:ext cx="1051833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A0D589-E174-0245-B215-C48B02EF4304}"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310320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30480462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418" y="1825625"/>
            <a:ext cx="51829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808" y="1825625"/>
            <a:ext cx="51829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A0D589-E174-0245-B215-C48B02EF4304}"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1250847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07" y="365126"/>
            <a:ext cx="10518338" cy="1325563"/>
          </a:xfrm>
        </p:spPr>
        <p:txBody>
          <a:bodyPr/>
          <a:lstStyle/>
          <a:p>
            <a:r>
              <a:rPr lang="en-US"/>
              <a:t>Click to edit Master title style</a:t>
            </a:r>
          </a:p>
        </p:txBody>
      </p:sp>
      <p:sp>
        <p:nvSpPr>
          <p:cNvPr id="3" name="Text Placeholder 2"/>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07" y="2505075"/>
            <a:ext cx="515913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807" y="2505075"/>
            <a:ext cx="51845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A0D589-E174-0245-B215-C48B02EF4304}"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244509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A0D589-E174-0245-B215-C48B02EF4304}"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137680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0D589-E174-0245-B215-C48B02EF4304}" type="datetimeFigureOut">
              <a:rPr lang="en-US" smtClean="0"/>
              <a:t>9/25/19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2425248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200"/>
            <a:ext cx="3933261"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A0D589-E174-0245-B215-C48B02EF4304}"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1009935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200"/>
            <a:ext cx="3933261"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A0D589-E174-0245-B215-C48B02EF4304}"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4063805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D589-E174-0245-B215-C48B02EF4304}"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1473199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365125"/>
            <a:ext cx="262958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418" y="365125"/>
            <a:ext cx="7736314"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D589-E174-0245-B215-C48B02EF4304}"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A60BB-E19D-0146-ADBB-275234C49184}" type="slidenum">
              <a:rPr lang="en-US" smtClean="0"/>
              <a:t>‹#›</a:t>
            </a:fld>
            <a:endParaRPr lang="en-US"/>
          </a:p>
        </p:txBody>
      </p:sp>
    </p:spTree>
    <p:extLst>
      <p:ext uri="{BB962C8B-B14F-4D97-AF65-F5344CB8AC3E}">
        <p14:creationId xmlns:p14="http://schemas.microsoft.com/office/powerpoint/2010/main" val="33363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400"/>
            <a:ext cx="2215390"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815" y="1749961"/>
            <a:ext cx="361809"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3279" y="1749063"/>
            <a:ext cx="363600"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534" y="1749961"/>
            <a:ext cx="361809" cy="361809"/>
          </a:xfrm>
          <a:prstGeom prst="rect">
            <a:avLst/>
          </a:prstGeom>
        </p:spPr>
      </p:pic>
      <p:pic>
        <p:nvPicPr>
          <p:cNvPr id="22"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503998" y="1749063"/>
            <a:ext cx="363600" cy="363600"/>
          </a:xfrm>
          <a:prstGeom prst="rect">
            <a:avLst/>
          </a:prstGeom>
        </p:spPr>
      </p:pic>
      <p:sp>
        <p:nvSpPr>
          <p:cNvPr id="43" name="Follow all of SAP"/>
          <p:cNvSpPr txBox="1"/>
          <p:nvPr userDrawn="1"/>
        </p:nvSpPr>
        <p:spPr bwMode="black">
          <a:xfrm>
            <a:off x="503239" y="1461003"/>
            <a:ext cx="122854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91504063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userDrawn="1">
            <p:ph type="subTitle" idx="1" hasCustomPrompt="1"/>
          </p:nvPr>
        </p:nvSpPr>
        <p:spPr bwMode="black">
          <a:xfrm>
            <a:off x="288000" y="5130489"/>
            <a:ext cx="11626188"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8000" y="4024430"/>
            <a:ext cx="11626188"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9753694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81">
          <p15:clr>
            <a:srgbClr val="FBAE40"/>
          </p15:clr>
        </p15:guide>
        <p15:guide id="7" orient="horz" pos="3232">
          <p15:clr>
            <a:srgbClr val="FBAE40"/>
          </p15:clr>
        </p15:guide>
        <p15:guide id="8" orient="horz" pos="35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7999" y="4268503"/>
            <a:ext cx="11628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8000" y="2706317"/>
            <a:ext cx="11628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342503FE-3A2C-4E20-8BE4-DBDA5B3FD054}"/>
              </a:ext>
            </a:extLst>
          </p:cNvPr>
          <p:cNvPicPr>
            <a:picLocks noChangeAspect="1"/>
          </p:cNvPicPr>
          <p:nvPr userDrawn="1"/>
        </p:nvPicPr>
        <p:blipFill>
          <a:blip r:embed="rId2"/>
          <a:stretch>
            <a:fillRect/>
          </a:stretch>
        </p:blipFill>
        <p:spPr>
          <a:xfrm>
            <a:off x="9950552" y="6217668"/>
            <a:ext cx="1963636" cy="360000"/>
          </a:xfrm>
          <a:prstGeom prst="rect">
            <a:avLst/>
          </a:prstGeom>
        </p:spPr>
      </p:pic>
    </p:spTree>
    <p:extLst>
      <p:ext uri="{BB962C8B-B14F-4D97-AF65-F5344CB8AC3E}">
        <p14:creationId xmlns:p14="http://schemas.microsoft.com/office/powerpoint/2010/main" val="5387325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7">
          <p15:clr>
            <a:srgbClr val="FBAE40"/>
          </p15:clr>
        </p15:guide>
        <p15:guide id="7" orient="horz" pos="41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50552" y="6217668"/>
            <a:ext cx="1963636" cy="360000"/>
          </a:xfrm>
          <a:prstGeom prst="rect">
            <a:avLst/>
          </a:prstGeom>
        </p:spPr>
      </p:pic>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spTree>
    <p:extLst>
      <p:ext uri="{BB962C8B-B14F-4D97-AF65-F5344CB8AC3E}">
        <p14:creationId xmlns:p14="http://schemas.microsoft.com/office/powerpoint/2010/main" val="25558764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94552533"/>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48501874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528223861"/>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8209309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95055781"/>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931870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1654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8289339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109527874"/>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8420370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267343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85783789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8181041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79267597"/>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36592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4318060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97740398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08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pic>
        <p:nvPicPr>
          <p:cNvPr id="5" name="SAP Logo" descr="SAP Logo" title="SAP Logo"/>
          <p:cNvPicPr>
            <a:picLocks noChangeAspect="1"/>
          </p:cNvPicPr>
          <p:nvPr userDrawn="1"/>
        </p:nvPicPr>
        <p:blipFill>
          <a:blip r:embed="rId2"/>
          <a:stretch>
            <a:fillRect/>
          </a:stretch>
        </p:blipFill>
        <p:spPr>
          <a:xfrm>
            <a:off x="9727200" y="5994000"/>
            <a:ext cx="1963636" cy="360000"/>
          </a:xfrm>
          <a:prstGeom prst="rect">
            <a:avLst/>
          </a:prstGeom>
        </p:spPr>
      </p:pic>
    </p:spTree>
    <p:extLst>
      <p:ext uri="{BB962C8B-B14F-4D97-AF65-F5344CB8AC3E}">
        <p14:creationId xmlns:p14="http://schemas.microsoft.com/office/powerpoint/2010/main" val="2792166274"/>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008985274"/>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25" name="Copyright information English"/>
          <p:cNvSpPr txBox="1"/>
          <p:nvPr userDrawn="1"/>
        </p:nvSpPr>
        <p:spPr bwMode="black">
          <a:xfrm>
            <a:off x="50399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26"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a:hlinkClick r:id="rId5"/>
          </p:cNvPr>
          <p:cNvPicPr>
            <a:picLocks noChangeAspect="1"/>
          </p:cNvPicPr>
          <p:nvPr userDrawn="1"/>
        </p:nvPicPr>
        <p:blipFill>
          <a:blip r:embed="rId6"/>
          <a:stretch>
            <a:fillRect/>
          </a:stretch>
        </p:blipFill>
        <p:spPr>
          <a:xfrm>
            <a:off x="2257487" y="1749959"/>
            <a:ext cx="361809" cy="361809"/>
          </a:xfrm>
          <a:prstGeom prst="rect">
            <a:avLst/>
          </a:prstGeom>
        </p:spPr>
      </p:pic>
      <p:pic>
        <p:nvPicPr>
          <p:cNvPr id="14" name="YouTube icon with link">
            <a:hlinkClick r:id="rId7"/>
          </p:cNvPr>
          <p:cNvPicPr>
            <a:picLocks noChangeAspect="1"/>
          </p:cNvPicPr>
          <p:nvPr userDrawn="1"/>
        </p:nvPicPr>
        <p:blipFill>
          <a:blip r:embed="rId8"/>
          <a:stretch>
            <a:fillRect/>
          </a:stretch>
        </p:blipFill>
        <p:spPr>
          <a:xfrm>
            <a:off x="1666951" y="1749063"/>
            <a:ext cx="363600" cy="363600"/>
          </a:xfrm>
          <a:prstGeom prst="rect">
            <a:avLst/>
          </a:prstGeom>
        </p:spPr>
      </p:pic>
      <p:pic>
        <p:nvPicPr>
          <p:cNvPr id="15" name="Twitter icon with link">
            <a:hlinkClick r:id="rId9" tooltip="https://twitter.com/sap"/>
          </p:cNvPr>
          <p:cNvPicPr>
            <a:picLocks noChangeAspect="1"/>
          </p:cNvPicPr>
          <p:nvPr userDrawn="1"/>
        </p:nvPicPr>
        <p:blipFill>
          <a:blip r:embed="rId10"/>
          <a:stretch>
            <a:fillRect/>
          </a:stretch>
        </p:blipFill>
        <p:spPr>
          <a:xfrm>
            <a:off x="1078206" y="1749959"/>
            <a:ext cx="361809" cy="361809"/>
          </a:xfrm>
          <a:prstGeom prst="rect">
            <a:avLst/>
          </a:prstGeom>
        </p:spPr>
      </p:pic>
      <p:pic>
        <p:nvPicPr>
          <p:cNvPr id="17"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87670" y="1749063"/>
            <a:ext cx="363600" cy="363600"/>
          </a:xfrm>
          <a:prstGeom prst="rect">
            <a:avLst/>
          </a:prstGeom>
        </p:spPr>
      </p:pic>
      <p:sp>
        <p:nvSpPr>
          <p:cNvPr id="32" name="Follow all of SAP"/>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201136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6"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26"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2019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4"/>
              </a:rPr>
              <a:t>www.sap.com/corporate/de/legal/copyright.html</a:t>
            </a:r>
            <a:r>
              <a:rPr lang="de-DE" sz="800" kern="1200" noProof="0">
                <a:solidFill>
                  <a:schemeClr val="tx1"/>
                </a:solidFill>
                <a:effectLst/>
                <a:latin typeface="Arial"/>
                <a:ea typeface="+mn-ea"/>
                <a:cs typeface="+mn-cs"/>
              </a:rPr>
              <a:t>.</a:t>
            </a:r>
          </a:p>
        </p:txBody>
      </p:sp>
      <p:pic>
        <p:nvPicPr>
          <p:cNvPr id="12" name="Linkedin icon with link">
            <a:hlinkClick r:id="rId5"/>
          </p:cNvPr>
          <p:cNvPicPr>
            <a:picLocks noChangeAspect="1"/>
          </p:cNvPicPr>
          <p:nvPr userDrawn="1"/>
        </p:nvPicPr>
        <p:blipFill>
          <a:blip r:embed="rId6"/>
          <a:stretch>
            <a:fillRect/>
          </a:stretch>
        </p:blipFill>
        <p:spPr>
          <a:xfrm>
            <a:off x="2257487" y="1749959"/>
            <a:ext cx="361809" cy="361809"/>
          </a:xfrm>
          <a:prstGeom prst="rect">
            <a:avLst/>
          </a:prstGeom>
        </p:spPr>
      </p:pic>
      <p:pic>
        <p:nvPicPr>
          <p:cNvPr id="13" name="YouTube icon with link">
            <a:hlinkClick r:id="rId7"/>
          </p:cNvPr>
          <p:cNvPicPr>
            <a:picLocks noChangeAspect="1"/>
          </p:cNvPicPr>
          <p:nvPr userDrawn="1"/>
        </p:nvPicPr>
        <p:blipFill>
          <a:blip r:embed="rId8"/>
          <a:stretch>
            <a:fillRect/>
          </a:stretch>
        </p:blipFill>
        <p:spPr>
          <a:xfrm>
            <a:off x="1666951" y="1749063"/>
            <a:ext cx="363600" cy="363600"/>
          </a:xfrm>
          <a:prstGeom prst="rect">
            <a:avLst/>
          </a:prstGeom>
        </p:spPr>
      </p:pic>
      <p:pic>
        <p:nvPicPr>
          <p:cNvPr id="14" name="Twitter icon with link">
            <a:hlinkClick r:id="rId9" tooltip="https://twitter.com/sap"/>
          </p:cNvPr>
          <p:cNvPicPr>
            <a:picLocks noChangeAspect="1"/>
          </p:cNvPicPr>
          <p:nvPr userDrawn="1"/>
        </p:nvPicPr>
        <p:blipFill>
          <a:blip r:embed="rId10"/>
          <a:stretch>
            <a:fillRect/>
          </a:stretch>
        </p:blipFill>
        <p:spPr>
          <a:xfrm>
            <a:off x="1078206" y="1749959"/>
            <a:ext cx="361809" cy="361809"/>
          </a:xfrm>
          <a:prstGeom prst="rect">
            <a:avLst/>
          </a:prstGeom>
        </p:spPr>
      </p:pic>
      <p:pic>
        <p:nvPicPr>
          <p:cNvPr id="15"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87670" y="1749063"/>
            <a:ext cx="363600" cy="363600"/>
          </a:xfrm>
          <a:prstGeom prst="rect">
            <a:avLst/>
          </a:prstGeom>
        </p:spPr>
      </p:pic>
      <p:sp>
        <p:nvSpPr>
          <p:cNvPr id="33"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43495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1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heme" Target="../theme/theme4.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2019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71" r:id="rId17"/>
    <p:sldLayoutId id="2147483763" r:id="rId18"/>
    <p:sldLayoutId id="2147483751" r:id="rId19"/>
    <p:sldLayoutId id="2147483756" r:id="rId20"/>
    <p:sldLayoutId id="2147483740" r:id="rId21"/>
    <p:sldLayoutId id="2147483754" r:id="rId22"/>
    <p:sldLayoutId id="2147483755" r:id="rId2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2019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833729352"/>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0D589-E174-0245-B215-C48B02EF4304}" type="datetimeFigureOut">
              <a:rPr lang="en-US" smtClean="0"/>
              <a:t>9/25/19</a:t>
            </a:fld>
            <a:endParaRPr lang="en-US"/>
          </a:p>
        </p:txBody>
      </p:sp>
      <p:sp>
        <p:nvSpPr>
          <p:cNvPr id="5" name="Footer Placeholder 4"/>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A60BB-E19D-0146-ADBB-275234C49184}" type="slidenum">
              <a:rPr lang="en-US" smtClean="0"/>
              <a:t>‹#›</a:t>
            </a:fld>
            <a:endParaRPr lang="en-US"/>
          </a:p>
        </p:txBody>
      </p:sp>
    </p:spTree>
    <p:extLst>
      <p:ext uri="{BB962C8B-B14F-4D97-AF65-F5344CB8AC3E}">
        <p14:creationId xmlns:p14="http://schemas.microsoft.com/office/powerpoint/2010/main" val="107583077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2019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425045017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7.jpeg"/><Relationship Id="rId7" Type="http://schemas.openxmlformats.org/officeDocument/2006/relationships/image" Target="../media/image22.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25.svg"/><Relationship Id="rId4" Type="http://schemas.openxmlformats.org/officeDocument/2006/relationships/image" Target="../media/image28.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4.png"/><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38.png"/><Relationship Id="rId5" Type="http://schemas.openxmlformats.org/officeDocument/2006/relationships/image" Target="../media/image22.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23.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aker"/>
          <p:cNvSpPr>
            <a:spLocks noGrp="1"/>
          </p:cNvSpPr>
          <p:nvPr>
            <p:ph type="subTitle" idx="1"/>
          </p:nvPr>
        </p:nvSpPr>
        <p:spPr>
          <a:xfrm>
            <a:off x="284493" y="4749884"/>
            <a:ext cx="11626188" cy="430887"/>
          </a:xfrm>
        </p:spPr>
        <p:txBody>
          <a:bodyPr/>
          <a:lstStyle/>
          <a:p>
            <a:pPr lvl="0"/>
            <a:r>
              <a:rPr lang="en-US">
                <a:latin typeface="72 Light"/>
                <a:cs typeface="Calibri" panose="020F0502020204030204" pitchFamily="34" charset="0"/>
              </a:rPr>
              <a:t>Aishwarya Bettadkurli Rajesh </a:t>
            </a:r>
          </a:p>
          <a:p>
            <a:pPr lvl="0"/>
            <a:r>
              <a:rPr lang="en-US">
                <a:latin typeface="72 Light"/>
                <a:cs typeface="Calibri" panose="020F0502020204030204" pitchFamily="34" charset="0"/>
              </a:rPr>
              <a:t>Soumyavathi Venkatesh </a:t>
            </a:r>
          </a:p>
          <a:p>
            <a:pPr lvl="0"/>
            <a:r>
              <a:rPr lang="en-US">
                <a:solidFill>
                  <a:schemeClr val="accent1"/>
                </a:solidFill>
                <a:latin typeface="72 Light"/>
                <a:cs typeface="Calibri" panose="020F0502020204030204" pitchFamily="34" charset="0"/>
              </a:rPr>
              <a:t>Team User Assistance, Analytics UX/UA IND</a:t>
            </a:r>
          </a:p>
          <a:p>
            <a:pPr lvl="0"/>
            <a:r>
              <a:rPr lang="en-US">
                <a:solidFill>
                  <a:schemeClr val="accent1"/>
                </a:solidFill>
                <a:latin typeface="72 Light"/>
                <a:cs typeface="Calibri" panose="020F0502020204030204" pitchFamily="34" charset="0"/>
              </a:rPr>
              <a:t>August 31, 2019</a:t>
            </a:r>
          </a:p>
        </p:txBody>
      </p:sp>
      <p:sp>
        <p:nvSpPr>
          <p:cNvPr id="7" name="Title"/>
          <p:cNvSpPr>
            <a:spLocks noGrp="1"/>
          </p:cNvSpPr>
          <p:nvPr>
            <p:ph type="title"/>
          </p:nvPr>
        </p:nvSpPr>
        <p:spPr bwMode="invGray">
          <a:xfrm>
            <a:off x="284493" y="3429000"/>
            <a:ext cx="11626188" cy="997196"/>
          </a:xfrm>
        </p:spPr>
        <p:txBody>
          <a:bodyPr/>
          <a:lstStyle/>
          <a:p>
            <a:r>
              <a:rPr lang="en-US">
                <a:latin typeface="72 Black"/>
                <a:cs typeface="Calibri"/>
              </a:rPr>
              <a:t>Do a Little Something More:</a:t>
            </a:r>
            <a:br>
              <a:rPr lang="en-US">
                <a:latin typeface="72 Black"/>
              </a:rPr>
            </a:br>
            <a:r>
              <a:rPr lang="en-US">
                <a:solidFill>
                  <a:schemeClr val="accent1"/>
                </a:solidFill>
                <a:latin typeface="72 Black"/>
              </a:rPr>
              <a:t>Unify Heuristics and Usability Testing</a:t>
            </a:r>
            <a:endParaRPr lang="de-DE">
              <a:solidFill>
                <a:schemeClr val="accent1"/>
              </a:solidFill>
              <a:latin typeface="72 Black"/>
            </a:endParaRPr>
          </a:p>
        </p:txBody>
      </p:sp>
      <p:pic>
        <p:nvPicPr>
          <p:cNvPr id="6" name="Illustration" descr="Example of an illustration" title="Illustration for title slide"/>
          <p:cNvPicPr>
            <a:picLocks noGrp="1" noChangeAspect="1"/>
          </p:cNvPicPr>
          <p:nvPr>
            <p:ph type="pic" sz="quarter" idx="12"/>
          </p:nvPr>
        </p:nvPicPr>
        <p:blipFill>
          <a:blip r:embed="rId3">
            <a:extLst>
              <a:ext uri="{28A0092B-C50C-407E-A947-70E740481C1C}">
                <a14:useLocalDpi xmlns:a14="http://schemas.microsoft.com/office/drawing/2010/main"/>
              </a:ext>
            </a:extLst>
          </a:blip>
          <a:srcRect t="3106" b="3106"/>
          <a:stretch>
            <a:fillRect/>
          </a:stretch>
        </p:blipFill>
        <p:spPr bwMode="invGray">
          <a:xfrm>
            <a:off x="1975" y="-1006"/>
            <a:ext cx="12193200" cy="3430006"/>
          </a:xfrm>
        </p:spPr>
      </p:pic>
    </p:spTree>
    <p:extLst>
      <p:ext uri="{BB962C8B-B14F-4D97-AF65-F5344CB8AC3E}">
        <p14:creationId xmlns:p14="http://schemas.microsoft.com/office/powerpoint/2010/main" val="181920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Single" invX="1"/>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F0EB62-DED7-46BA-96F7-A4ADC32E80F9}"/>
              </a:ext>
            </a:extLst>
          </p:cNvPr>
          <p:cNvGrpSpPr/>
          <p:nvPr/>
        </p:nvGrpSpPr>
        <p:grpSpPr>
          <a:xfrm>
            <a:off x="4069759" y="1264448"/>
            <a:ext cx="3428290" cy="4961316"/>
            <a:chOff x="4069759" y="1264448"/>
            <a:chExt cx="3428290" cy="4961316"/>
          </a:xfrm>
        </p:grpSpPr>
        <p:sp>
          <p:nvSpPr>
            <p:cNvPr id="6" name="Rectangle 5">
              <a:extLst>
                <a:ext uri="{FF2B5EF4-FFF2-40B4-BE49-F238E27FC236}">
                  <a16:creationId xmlns:a16="http://schemas.microsoft.com/office/drawing/2014/main" id="{07779E5B-98BB-4ED8-B2C3-B49921D96412}"/>
                </a:ext>
              </a:extLst>
            </p:cNvPr>
            <p:cNvSpPr/>
            <p:nvPr/>
          </p:nvSpPr>
          <p:spPr>
            <a:xfrm>
              <a:off x="4926668" y="1264448"/>
              <a:ext cx="1946238" cy="523220"/>
            </a:xfrm>
            <a:prstGeom prst="rect">
              <a:avLst/>
            </a:prstGeom>
          </p:spPr>
          <p:txBody>
            <a:bodyPr wrap="non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72 Black"/>
                  <a:ea typeface="+mn-ea"/>
                  <a:cs typeface="+mn-cs"/>
                </a:rPr>
                <a:t>Suggestions</a:t>
              </a:r>
            </a:p>
          </p:txBody>
        </p:sp>
        <p:pic>
          <p:nvPicPr>
            <p:cNvPr id="14" name="Picture 13">
              <a:extLst>
                <a:ext uri="{FF2B5EF4-FFF2-40B4-BE49-F238E27FC236}">
                  <a16:creationId xmlns:a16="http://schemas.microsoft.com/office/drawing/2014/main" id="{75A0942B-09F2-4D83-B4A4-C98E3ECF28E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69759" y="2440668"/>
              <a:ext cx="3428290" cy="1304830"/>
            </a:xfrm>
            <a:prstGeom prst="rect">
              <a:avLst/>
            </a:prstGeom>
            <a:ln w="3175">
              <a:solidFill>
                <a:schemeClr val="accent3">
                  <a:lumMod val="75000"/>
                </a:schemeClr>
              </a:solidFill>
            </a:ln>
          </p:spPr>
        </p:pic>
        <p:pic>
          <p:nvPicPr>
            <p:cNvPr id="15" name="Picture 14">
              <a:extLst>
                <a:ext uri="{FF2B5EF4-FFF2-40B4-BE49-F238E27FC236}">
                  <a16:creationId xmlns:a16="http://schemas.microsoft.com/office/drawing/2014/main" id="{9D748A44-E6D9-46F8-81FA-8D03AAD8FEF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069759" y="4805765"/>
              <a:ext cx="3387147" cy="1419999"/>
            </a:xfrm>
            <a:prstGeom prst="rect">
              <a:avLst/>
            </a:prstGeom>
            <a:ln w="3175">
              <a:solidFill>
                <a:schemeClr val="accent3">
                  <a:lumMod val="75000"/>
                </a:schemeClr>
              </a:solidFill>
            </a:ln>
          </p:spPr>
        </p:pic>
      </p:grpSp>
      <p:grpSp>
        <p:nvGrpSpPr>
          <p:cNvPr id="3" name="Group 2">
            <a:extLst>
              <a:ext uri="{FF2B5EF4-FFF2-40B4-BE49-F238E27FC236}">
                <a16:creationId xmlns:a16="http://schemas.microsoft.com/office/drawing/2014/main" id="{6C5F420D-A44C-4650-B8BA-3D4577E15E43}"/>
              </a:ext>
            </a:extLst>
          </p:cNvPr>
          <p:cNvGrpSpPr/>
          <p:nvPr/>
        </p:nvGrpSpPr>
        <p:grpSpPr>
          <a:xfrm>
            <a:off x="8115211" y="1290482"/>
            <a:ext cx="3917956" cy="4708322"/>
            <a:chOff x="8115211" y="1290482"/>
            <a:chExt cx="3917956" cy="4708322"/>
          </a:xfrm>
        </p:grpSpPr>
        <p:sp>
          <p:nvSpPr>
            <p:cNvPr id="17" name="Rectangle 16">
              <a:extLst>
                <a:ext uri="{FF2B5EF4-FFF2-40B4-BE49-F238E27FC236}">
                  <a16:creationId xmlns:a16="http://schemas.microsoft.com/office/drawing/2014/main" id="{34ED4E29-15B5-4078-915F-774F5F3C3829}"/>
                </a:ext>
              </a:extLst>
            </p:cNvPr>
            <p:cNvSpPr/>
            <p:nvPr/>
          </p:nvSpPr>
          <p:spPr>
            <a:xfrm>
              <a:off x="9381091" y="1290482"/>
              <a:ext cx="2257156" cy="523220"/>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75000"/>
                    </a:srgbClr>
                  </a:solidFill>
                  <a:effectLst/>
                  <a:uLnTx/>
                  <a:uFillTx/>
                  <a:latin typeface="72 Black"/>
                  <a:ea typeface="+mn-ea"/>
                  <a:cs typeface="+mn-cs"/>
                </a:rPr>
                <a:t>Warnings</a:t>
              </a:r>
            </a:p>
          </p:txBody>
        </p:sp>
        <p:pic>
          <p:nvPicPr>
            <p:cNvPr id="18" name="Picture 17" descr="A screenshot of a cell phone&#10;&#10;Description generated with very high confidence">
              <a:extLst>
                <a:ext uri="{FF2B5EF4-FFF2-40B4-BE49-F238E27FC236}">
                  <a16:creationId xmlns:a16="http://schemas.microsoft.com/office/drawing/2014/main" id="{1C060A79-7B4A-4D1F-BB59-899844C3657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60507" y="2620464"/>
              <a:ext cx="3872660" cy="1136445"/>
            </a:xfrm>
            <a:prstGeom prst="rect">
              <a:avLst/>
            </a:prstGeom>
            <a:ln w="3175">
              <a:solidFill>
                <a:schemeClr val="accent3">
                  <a:lumMod val="75000"/>
                </a:schemeClr>
              </a:solidFill>
            </a:ln>
          </p:spPr>
        </p:pic>
        <p:pic>
          <p:nvPicPr>
            <p:cNvPr id="21" name="Picture 20" descr="A screenshot of a cell phone&#10;&#10;Description generated with very high confidence">
              <a:extLst>
                <a:ext uri="{FF2B5EF4-FFF2-40B4-BE49-F238E27FC236}">
                  <a16:creationId xmlns:a16="http://schemas.microsoft.com/office/drawing/2014/main" id="{8EBB7932-6B74-422D-97E0-49FCD185430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5211" y="4875651"/>
              <a:ext cx="3917956" cy="1123153"/>
            </a:xfrm>
            <a:prstGeom prst="rect">
              <a:avLst/>
            </a:prstGeom>
            <a:ln w="3175">
              <a:solidFill>
                <a:schemeClr val="accent3">
                  <a:lumMod val="75000"/>
                </a:schemeClr>
              </a:solidFill>
            </a:ln>
          </p:spPr>
        </p:pic>
      </p:grpSp>
      <p:grpSp>
        <p:nvGrpSpPr>
          <p:cNvPr id="4" name="Group 3">
            <a:extLst>
              <a:ext uri="{FF2B5EF4-FFF2-40B4-BE49-F238E27FC236}">
                <a16:creationId xmlns:a16="http://schemas.microsoft.com/office/drawing/2014/main" id="{39FA232B-28E7-4C1E-9C62-8C46F2C46D2E}"/>
              </a:ext>
            </a:extLst>
          </p:cNvPr>
          <p:cNvGrpSpPr/>
          <p:nvPr/>
        </p:nvGrpSpPr>
        <p:grpSpPr>
          <a:xfrm>
            <a:off x="81379" y="1200885"/>
            <a:ext cx="3583442" cy="5112047"/>
            <a:chOff x="81379" y="1200885"/>
            <a:chExt cx="3583442" cy="5112047"/>
          </a:xfrm>
        </p:grpSpPr>
        <p:sp>
          <p:nvSpPr>
            <p:cNvPr id="5" name="Rectangle 4">
              <a:extLst>
                <a:ext uri="{FF2B5EF4-FFF2-40B4-BE49-F238E27FC236}">
                  <a16:creationId xmlns:a16="http://schemas.microsoft.com/office/drawing/2014/main" id="{AE115333-10DA-4A4B-B19B-1872A6EFA84D}"/>
                </a:ext>
              </a:extLst>
            </p:cNvPr>
            <p:cNvSpPr/>
            <p:nvPr/>
          </p:nvSpPr>
          <p:spPr>
            <a:xfrm>
              <a:off x="1063603" y="1200885"/>
              <a:ext cx="2257156" cy="523220"/>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2800" b="1" dirty="0">
                  <a:solidFill>
                    <a:srgbClr val="4472C4">
                      <a:lumMod val="75000"/>
                    </a:srgbClr>
                  </a:solidFill>
                  <a:latin typeface="72 Black"/>
                </a:rPr>
                <a:t>Constraints</a:t>
              </a:r>
              <a:endParaRPr kumimoji="0" lang="en-US" sz="2800" b="1" i="0" u="none" strike="noStrike" kern="1200" cap="none" spc="0" normalizeH="0" baseline="0" noProof="0" dirty="0">
                <a:ln>
                  <a:noFill/>
                </a:ln>
                <a:solidFill>
                  <a:srgbClr val="4472C4">
                    <a:lumMod val="75000"/>
                  </a:srgbClr>
                </a:solidFill>
                <a:effectLst/>
                <a:uLnTx/>
                <a:uFillTx/>
                <a:latin typeface="72 Black"/>
                <a:ea typeface="+mn-ea"/>
                <a:cs typeface="+mn-cs"/>
              </a:endParaRPr>
            </a:p>
          </p:txBody>
        </p:sp>
        <p:pic>
          <p:nvPicPr>
            <p:cNvPr id="9" name="Graphic 8" descr="Smiling face with solid fill">
              <a:extLst>
                <a:ext uri="{FF2B5EF4-FFF2-40B4-BE49-F238E27FC236}">
                  <a16:creationId xmlns:a16="http://schemas.microsoft.com/office/drawing/2014/main" id="{54D98198-A5AF-4E92-8631-1EA4D2279B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79" y="5132078"/>
              <a:ext cx="459827" cy="459827"/>
            </a:xfrm>
            <a:prstGeom prst="rect">
              <a:avLst/>
            </a:prstGeom>
          </p:spPr>
        </p:pic>
        <p:pic>
          <p:nvPicPr>
            <p:cNvPr id="10" name="Graphic 9" descr="Sad face with solid fill">
              <a:extLst>
                <a:ext uri="{FF2B5EF4-FFF2-40B4-BE49-F238E27FC236}">
                  <a16:creationId xmlns:a16="http://schemas.microsoft.com/office/drawing/2014/main" id="{D314027F-71B8-4F62-804A-80297BD0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79" y="2773104"/>
              <a:ext cx="459827" cy="459827"/>
            </a:xfrm>
            <a:prstGeom prst="rect">
              <a:avLst/>
            </a:prstGeom>
          </p:spPr>
        </p:pic>
        <p:pic>
          <p:nvPicPr>
            <p:cNvPr id="13" name="Picture 12">
              <a:extLst>
                <a:ext uri="{FF2B5EF4-FFF2-40B4-BE49-F238E27FC236}">
                  <a16:creationId xmlns:a16="http://schemas.microsoft.com/office/drawing/2014/main" id="{CAA3E327-3F7E-4C61-A2D2-7EFF160AEE59}"/>
                </a:ext>
              </a:extLst>
            </p:cNvPr>
            <p:cNvPicPr>
              <a:picLocks noChangeAspect="1"/>
            </p:cNvPicPr>
            <p:nvPr/>
          </p:nvPicPr>
          <p:blipFill>
            <a:blip r:embed="rId11"/>
            <a:stretch>
              <a:fillRect/>
            </a:stretch>
          </p:blipFill>
          <p:spPr>
            <a:xfrm>
              <a:off x="642521" y="2091055"/>
              <a:ext cx="3022300" cy="1816881"/>
            </a:xfrm>
            <a:prstGeom prst="rect">
              <a:avLst/>
            </a:prstGeom>
            <a:ln w="3175">
              <a:solidFill>
                <a:schemeClr val="accent3">
                  <a:lumMod val="75000"/>
                </a:schemeClr>
              </a:solidFill>
            </a:ln>
          </p:spPr>
        </p:pic>
        <p:pic>
          <p:nvPicPr>
            <p:cNvPr id="23" name="Picture 22">
              <a:extLst>
                <a:ext uri="{FF2B5EF4-FFF2-40B4-BE49-F238E27FC236}">
                  <a16:creationId xmlns:a16="http://schemas.microsoft.com/office/drawing/2014/main" id="{84E25888-51EE-4DE6-BE5B-9358E5804F62}"/>
                </a:ext>
              </a:extLst>
            </p:cNvPr>
            <p:cNvPicPr>
              <a:picLocks noChangeAspect="1"/>
            </p:cNvPicPr>
            <p:nvPr/>
          </p:nvPicPr>
          <p:blipFill>
            <a:blip r:embed="rId12"/>
            <a:stretch>
              <a:fillRect/>
            </a:stretch>
          </p:blipFill>
          <p:spPr>
            <a:xfrm>
              <a:off x="642521" y="4411052"/>
              <a:ext cx="3022300" cy="1901880"/>
            </a:xfrm>
            <a:prstGeom prst="rect">
              <a:avLst/>
            </a:prstGeom>
            <a:ln w="3175">
              <a:solidFill>
                <a:schemeClr val="accent3">
                  <a:lumMod val="75000"/>
                </a:schemeClr>
              </a:solidFill>
            </a:ln>
          </p:spPr>
        </p:pic>
      </p:grpSp>
      <p:sp>
        <p:nvSpPr>
          <p:cNvPr id="19" name="Title 2">
            <a:extLst>
              <a:ext uri="{FF2B5EF4-FFF2-40B4-BE49-F238E27FC236}">
                <a16:creationId xmlns:a16="http://schemas.microsoft.com/office/drawing/2014/main" id="{CDC2EF95-725B-4DD6-B654-A225D40430B7}"/>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dirty="0">
                <a:latin typeface="72"/>
              </a:rPr>
              <a:t>Error prevention</a:t>
            </a:r>
          </a:p>
        </p:txBody>
      </p:sp>
    </p:spTree>
    <p:extLst>
      <p:ext uri="{BB962C8B-B14F-4D97-AF65-F5344CB8AC3E}">
        <p14:creationId xmlns:p14="http://schemas.microsoft.com/office/powerpoint/2010/main" val="298684500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6748384" y="1425844"/>
            <a:ext cx="4646460" cy="2889114"/>
          </a:xfrm>
        </p:spPr>
        <p:txBody>
          <a:bodyPr vert="horz" lIns="91440" tIns="45720" rIns="91440" bIns="45720" rtlCol="0" anchor="b">
            <a:normAutofit fontScale="90000"/>
          </a:bodyPr>
          <a:lstStyle/>
          <a:p>
            <a:r>
              <a:rPr lang="en-US" sz="5400" b="1">
                <a:latin typeface="72 Black"/>
              </a:rPr>
              <a:t>Flexibility &amp; Efficiency of Use</a:t>
            </a:r>
            <a:br>
              <a:rPr lang="en-US" sz="5100"/>
            </a:br>
            <a:r>
              <a:rPr lang="en-US" sz="5100"/>
              <a:t> </a:t>
            </a:r>
          </a:p>
        </p:txBody>
      </p: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6748384" y="4017246"/>
            <a:ext cx="4646460" cy="1147863"/>
          </a:xfrm>
        </p:spPr>
        <p:txBody>
          <a:bodyPr vert="horz" lIns="91440" tIns="45720" rIns="91440" bIns="45720" rtlCol="0" anchor="t">
            <a:normAutofit/>
          </a:bodyPr>
          <a:lstStyle/>
          <a:p>
            <a:pPr marL="0" indent="0">
              <a:buNone/>
            </a:pPr>
            <a:r>
              <a:rPr lang="en-US" sz="2200" b="1"/>
              <a:t>Satisfy newbies and experts.</a:t>
            </a:r>
          </a:p>
        </p:txBody>
      </p:sp>
      <p:sp>
        <p:nvSpPr>
          <p:cNvPr id="56" name="Freeform: Shape 3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4389"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11FE2511-0CF8-4223-B5A7-5D387F1287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6025702"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70300590"/>
      </p:ext>
    </p:extLst>
  </p:cSld>
  <p:clrMapOvr>
    <a:overrideClrMapping bg1="dk1" tx1="lt1" bg2="dk2" tx2="lt2" accent1="accent1" accent2="accent2" accent3="accent3" accent4="accent4" accent5="accent5" accent6="accent6" hlink="hlink" folHlink="folHlink"/>
  </p:clrMapOvr>
  <p:transition spd="slow" advClick="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0C265-976D-42BB-B7AE-AFEAF4650787}"/>
              </a:ext>
            </a:extLst>
          </p:cNvPr>
          <p:cNvGrpSpPr/>
          <p:nvPr/>
        </p:nvGrpSpPr>
        <p:grpSpPr>
          <a:xfrm>
            <a:off x="205975" y="852479"/>
            <a:ext cx="3067538" cy="5183944"/>
            <a:chOff x="205975" y="852479"/>
            <a:chExt cx="3067538" cy="5183944"/>
          </a:xfrm>
        </p:grpSpPr>
        <p:sp>
          <p:nvSpPr>
            <p:cNvPr id="5" name="Rectangle 4">
              <a:extLst>
                <a:ext uri="{FF2B5EF4-FFF2-40B4-BE49-F238E27FC236}">
                  <a16:creationId xmlns:a16="http://schemas.microsoft.com/office/drawing/2014/main" id="{F3431EF3-A4F1-4D46-B969-CD24C9AB2423}"/>
                </a:ext>
              </a:extLst>
            </p:cNvPr>
            <p:cNvSpPr/>
            <p:nvPr/>
          </p:nvSpPr>
          <p:spPr>
            <a:xfrm>
              <a:off x="685905" y="852479"/>
              <a:ext cx="2257156" cy="523220"/>
            </a:xfrm>
            <a:prstGeom prst="rect">
              <a:avLst/>
            </a:prstGeom>
          </p:spPr>
          <p:txBody>
            <a:bodyPr wrap="square">
              <a:spAutoFit/>
            </a:bodyPr>
            <a:lstStyle/>
            <a:p>
              <a:pPr lvl="0"/>
              <a:r>
                <a:rPr lang="en-US" sz="2800" b="1" dirty="0">
                  <a:solidFill>
                    <a:srgbClr val="4472C4">
                      <a:lumMod val="75000"/>
                    </a:srgbClr>
                  </a:solidFill>
                  <a:latin typeface="72 Black"/>
                </a:rPr>
                <a:t>Onboarding</a:t>
              </a:r>
            </a:p>
          </p:txBody>
        </p:sp>
        <p:pic>
          <p:nvPicPr>
            <p:cNvPr id="15" name="Picture 14">
              <a:extLst>
                <a:ext uri="{FF2B5EF4-FFF2-40B4-BE49-F238E27FC236}">
                  <a16:creationId xmlns:a16="http://schemas.microsoft.com/office/drawing/2014/main" id="{91F97B37-F845-4115-A1C3-4D9CD0D0165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1603" y="1599720"/>
              <a:ext cx="3061910" cy="1894786"/>
            </a:xfrm>
            <a:prstGeom prst="rect">
              <a:avLst/>
            </a:prstGeom>
            <a:ln w="3175">
              <a:solidFill>
                <a:schemeClr val="accent3">
                  <a:lumMod val="75000"/>
                </a:schemeClr>
              </a:solidFill>
            </a:ln>
          </p:spPr>
        </p:pic>
        <p:pic>
          <p:nvPicPr>
            <p:cNvPr id="16" name="Picture 15">
              <a:extLst>
                <a:ext uri="{FF2B5EF4-FFF2-40B4-BE49-F238E27FC236}">
                  <a16:creationId xmlns:a16="http://schemas.microsoft.com/office/drawing/2014/main" id="{5D8995E7-B0D5-4A52-8C8C-8BE78051BF0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5975" y="4226357"/>
              <a:ext cx="3055749" cy="1810066"/>
            </a:xfrm>
            <a:prstGeom prst="rect">
              <a:avLst/>
            </a:prstGeom>
            <a:ln w="3175">
              <a:solidFill>
                <a:schemeClr val="accent3">
                  <a:lumMod val="75000"/>
                </a:schemeClr>
              </a:solidFill>
            </a:ln>
          </p:spPr>
        </p:pic>
      </p:grpSp>
      <p:grpSp>
        <p:nvGrpSpPr>
          <p:cNvPr id="3" name="Group 2">
            <a:extLst>
              <a:ext uri="{FF2B5EF4-FFF2-40B4-BE49-F238E27FC236}">
                <a16:creationId xmlns:a16="http://schemas.microsoft.com/office/drawing/2014/main" id="{6BED99D6-4643-400C-B9EB-0FE07FE71F60}"/>
              </a:ext>
            </a:extLst>
          </p:cNvPr>
          <p:cNvGrpSpPr/>
          <p:nvPr/>
        </p:nvGrpSpPr>
        <p:grpSpPr>
          <a:xfrm>
            <a:off x="3915331" y="850672"/>
            <a:ext cx="4048190" cy="5185752"/>
            <a:chOff x="3915331" y="850672"/>
            <a:chExt cx="4048190" cy="5185752"/>
          </a:xfrm>
        </p:grpSpPr>
        <p:pic>
          <p:nvPicPr>
            <p:cNvPr id="24" name="Graphic 23" descr="Smiling face with solid fill">
              <a:extLst>
                <a:ext uri="{FF2B5EF4-FFF2-40B4-BE49-F238E27FC236}">
                  <a16:creationId xmlns:a16="http://schemas.microsoft.com/office/drawing/2014/main" id="{F6E24BA3-B6E8-4AAF-BF5F-92B1613B2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3694" y="4823770"/>
              <a:ext cx="459827" cy="459827"/>
            </a:xfrm>
            <a:prstGeom prst="rect">
              <a:avLst/>
            </a:prstGeom>
          </p:spPr>
        </p:pic>
        <p:pic>
          <p:nvPicPr>
            <p:cNvPr id="22" name="Graphic 21" descr="Sad face with solid fill">
              <a:extLst>
                <a:ext uri="{FF2B5EF4-FFF2-40B4-BE49-F238E27FC236}">
                  <a16:creationId xmlns:a16="http://schemas.microsoft.com/office/drawing/2014/main" id="{747A9806-93BE-4AE0-9443-0BD81334E1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3694" y="2328238"/>
              <a:ext cx="437749" cy="437749"/>
            </a:xfrm>
            <a:prstGeom prst="rect">
              <a:avLst/>
            </a:prstGeom>
          </p:spPr>
        </p:pic>
        <p:sp>
          <p:nvSpPr>
            <p:cNvPr id="6" name="Rectangle 5">
              <a:extLst>
                <a:ext uri="{FF2B5EF4-FFF2-40B4-BE49-F238E27FC236}">
                  <a16:creationId xmlns:a16="http://schemas.microsoft.com/office/drawing/2014/main" id="{E88DBD58-923C-4FD1-9A3B-085BDF4459C1}"/>
                </a:ext>
              </a:extLst>
            </p:cNvPr>
            <p:cNvSpPr/>
            <p:nvPr/>
          </p:nvSpPr>
          <p:spPr>
            <a:xfrm>
              <a:off x="4417423" y="850672"/>
              <a:ext cx="3177053" cy="523220"/>
            </a:xfrm>
            <a:prstGeom prst="rect">
              <a:avLst/>
            </a:prstGeom>
          </p:spPr>
          <p:txBody>
            <a:bodyPr wrap="square">
              <a:spAutoFit/>
            </a:bodyPr>
            <a:lstStyle/>
            <a:p>
              <a:pPr lvl="0"/>
              <a:r>
                <a:rPr lang="en-US" sz="2800" b="1" dirty="0">
                  <a:solidFill>
                    <a:srgbClr val="4472C4">
                      <a:lumMod val="75000"/>
                    </a:srgbClr>
                  </a:solidFill>
                  <a:latin typeface="72 Black"/>
                </a:rPr>
                <a:t>In-App Guidance</a:t>
              </a:r>
            </a:p>
          </p:txBody>
        </p:sp>
        <p:pic>
          <p:nvPicPr>
            <p:cNvPr id="18" name="Picture 17">
              <a:extLst>
                <a:ext uri="{FF2B5EF4-FFF2-40B4-BE49-F238E27FC236}">
                  <a16:creationId xmlns:a16="http://schemas.microsoft.com/office/drawing/2014/main" id="{FA7AE3ED-DC13-45DA-B49A-BF33FDD43F4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3915331" y="1560226"/>
              <a:ext cx="3486329" cy="1965477"/>
            </a:xfrm>
            <a:prstGeom prst="rect">
              <a:avLst/>
            </a:prstGeom>
            <a:ln w="3175">
              <a:solidFill>
                <a:schemeClr val="accent3">
                  <a:lumMod val="75000"/>
                </a:schemeClr>
              </a:solidFill>
            </a:ln>
          </p:spPr>
        </p:pic>
        <p:pic>
          <p:nvPicPr>
            <p:cNvPr id="19" name="Picture 18">
              <a:extLst>
                <a:ext uri="{FF2B5EF4-FFF2-40B4-BE49-F238E27FC236}">
                  <a16:creationId xmlns:a16="http://schemas.microsoft.com/office/drawing/2014/main" id="{3FD406EA-420C-4BF6-B328-5F84C193805F}"/>
                </a:ext>
              </a:extLst>
            </p:cNvPr>
            <p:cNvPicPr>
              <a:picLocks noChangeAspect="1"/>
            </p:cNvPicPr>
            <p:nvPr/>
          </p:nvPicPr>
          <p:blipFill>
            <a:blip r:embed="rId10"/>
            <a:stretch>
              <a:fillRect/>
            </a:stretch>
          </p:blipFill>
          <p:spPr>
            <a:xfrm>
              <a:off x="3915331" y="4226358"/>
              <a:ext cx="3486329" cy="1810066"/>
            </a:xfrm>
            <a:prstGeom prst="rect">
              <a:avLst/>
            </a:prstGeom>
            <a:ln w="3175">
              <a:solidFill>
                <a:schemeClr val="accent3">
                  <a:lumMod val="75000"/>
                </a:schemeClr>
              </a:solidFill>
            </a:ln>
          </p:spPr>
        </p:pic>
      </p:grpSp>
      <p:grpSp>
        <p:nvGrpSpPr>
          <p:cNvPr id="4" name="Group 3">
            <a:extLst>
              <a:ext uri="{FF2B5EF4-FFF2-40B4-BE49-F238E27FC236}">
                <a16:creationId xmlns:a16="http://schemas.microsoft.com/office/drawing/2014/main" id="{8FE8414B-B147-491E-94DC-3C87948DA393}"/>
              </a:ext>
            </a:extLst>
          </p:cNvPr>
          <p:cNvGrpSpPr/>
          <p:nvPr/>
        </p:nvGrpSpPr>
        <p:grpSpPr>
          <a:xfrm>
            <a:off x="8043478" y="865564"/>
            <a:ext cx="3228322" cy="5170859"/>
            <a:chOff x="8043478" y="865564"/>
            <a:chExt cx="3228322" cy="5170859"/>
          </a:xfrm>
        </p:grpSpPr>
        <p:pic>
          <p:nvPicPr>
            <p:cNvPr id="20" name="Picture 19">
              <a:extLst>
                <a:ext uri="{FF2B5EF4-FFF2-40B4-BE49-F238E27FC236}">
                  <a16:creationId xmlns:a16="http://schemas.microsoft.com/office/drawing/2014/main" id="{D9C6933A-9DBE-47D8-A4EA-89451FDB660F}"/>
                </a:ext>
              </a:extLst>
            </p:cNvPr>
            <p:cNvPicPr>
              <a:picLocks noChangeAspect="1"/>
            </p:cNvPicPr>
            <p:nvPr/>
          </p:nvPicPr>
          <p:blipFill>
            <a:blip r:embed="rId11"/>
            <a:stretch>
              <a:fillRect/>
            </a:stretch>
          </p:blipFill>
          <p:spPr>
            <a:xfrm>
              <a:off x="8043478" y="4070946"/>
              <a:ext cx="3228322" cy="1965477"/>
            </a:xfrm>
            <a:prstGeom prst="rect">
              <a:avLst/>
            </a:prstGeom>
            <a:ln w="3175">
              <a:solidFill>
                <a:schemeClr val="accent3">
                  <a:lumMod val="75000"/>
                </a:schemeClr>
              </a:solidFill>
            </a:ln>
          </p:spPr>
        </p:pic>
        <p:pic>
          <p:nvPicPr>
            <p:cNvPr id="21" name="Picture 20">
              <a:extLst>
                <a:ext uri="{FF2B5EF4-FFF2-40B4-BE49-F238E27FC236}">
                  <a16:creationId xmlns:a16="http://schemas.microsoft.com/office/drawing/2014/main" id="{55014175-7460-44E5-9E8B-05458798F9E1}"/>
                </a:ext>
              </a:extLst>
            </p:cNvPr>
            <p:cNvPicPr>
              <a:picLocks noChangeAspect="1"/>
            </p:cNvPicPr>
            <p:nvPr/>
          </p:nvPicPr>
          <p:blipFill>
            <a:blip r:embed="rId12"/>
            <a:stretch>
              <a:fillRect/>
            </a:stretch>
          </p:blipFill>
          <p:spPr>
            <a:xfrm>
              <a:off x="8043478" y="1511195"/>
              <a:ext cx="3228322" cy="1965477"/>
            </a:xfrm>
            <a:prstGeom prst="rect">
              <a:avLst/>
            </a:prstGeom>
            <a:ln w="3175">
              <a:solidFill>
                <a:schemeClr val="accent3">
                  <a:lumMod val="75000"/>
                </a:schemeClr>
              </a:solidFill>
            </a:ln>
          </p:spPr>
        </p:pic>
        <p:sp>
          <p:nvSpPr>
            <p:cNvPr id="12" name="Rectangle 11">
              <a:extLst>
                <a:ext uri="{FF2B5EF4-FFF2-40B4-BE49-F238E27FC236}">
                  <a16:creationId xmlns:a16="http://schemas.microsoft.com/office/drawing/2014/main" id="{F961916F-CDCC-4D89-B187-65CC79AB02C2}"/>
                </a:ext>
              </a:extLst>
            </p:cNvPr>
            <p:cNvSpPr/>
            <p:nvPr/>
          </p:nvSpPr>
          <p:spPr>
            <a:xfrm>
              <a:off x="8321350" y="865564"/>
              <a:ext cx="2852640" cy="523220"/>
            </a:xfrm>
            <a:prstGeom prst="rect">
              <a:avLst/>
            </a:prstGeom>
          </p:spPr>
          <p:txBody>
            <a:bodyPr wrap="square">
              <a:spAutoFit/>
            </a:bodyPr>
            <a:lstStyle/>
            <a:p>
              <a:pPr lvl="0"/>
              <a:r>
                <a:rPr lang="en-US" sz="2800" b="1" dirty="0">
                  <a:solidFill>
                    <a:srgbClr val="4472C4">
                      <a:lumMod val="75000"/>
                    </a:srgbClr>
                  </a:solidFill>
                  <a:latin typeface="72 Black"/>
                </a:rPr>
                <a:t>Managing Change</a:t>
              </a:r>
            </a:p>
          </p:txBody>
        </p:sp>
      </p:grpSp>
      <p:sp>
        <p:nvSpPr>
          <p:cNvPr id="26" name="Title 2">
            <a:extLst>
              <a:ext uri="{FF2B5EF4-FFF2-40B4-BE49-F238E27FC236}">
                <a16:creationId xmlns:a16="http://schemas.microsoft.com/office/drawing/2014/main" id="{1B0420A9-1910-4B5F-ABF3-BAE831591E27}"/>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dirty="0">
                <a:latin typeface="72"/>
              </a:rPr>
              <a:t>Flexibility &amp; efficiency of use</a:t>
            </a:r>
          </a:p>
        </p:txBody>
      </p:sp>
    </p:spTree>
    <p:extLst>
      <p:ext uri="{BB962C8B-B14F-4D97-AF65-F5344CB8AC3E}">
        <p14:creationId xmlns:p14="http://schemas.microsoft.com/office/powerpoint/2010/main" val="4005752058"/>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1FE2511-0CF8-4223-B5A7-5D387F1287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07380" y="1587"/>
            <a:ext cx="4848144"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481137" y="485775"/>
            <a:ext cx="2826242" cy="5719762"/>
          </a:xfrm>
        </p:spPr>
        <p:txBody>
          <a:bodyPr vert="horz" lIns="91440" tIns="45720" rIns="91440" bIns="45720" rtlCol="0">
            <a:normAutofit/>
          </a:bodyPr>
          <a:lstStyle/>
          <a:p>
            <a:pPr lvl="0">
              <a:spcBef>
                <a:spcPts val="0"/>
              </a:spcBef>
              <a:defRPr/>
            </a:pPr>
            <a:r>
              <a:rPr lang="en-US" sz="5400" b="1">
                <a:solidFill>
                  <a:schemeClr val="bg1"/>
                </a:solidFill>
                <a:latin typeface="72 Black"/>
              </a:rPr>
              <a:t>Error Recovery</a:t>
            </a:r>
          </a:p>
        </p:txBody>
      </p: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8612373" y="2566101"/>
            <a:ext cx="3200400" cy="1835777"/>
          </a:xfrm>
        </p:spPr>
        <p:txBody>
          <a:bodyPr vert="horz" lIns="91440" tIns="45720" rIns="91440" bIns="45720" rtlCol="0" anchor="ctr">
            <a:normAutofit/>
          </a:bodyPr>
          <a:lstStyle/>
          <a:p>
            <a:pPr algn="r">
              <a:buNone/>
            </a:pPr>
            <a:r>
              <a:rPr lang="en-US" sz="2400" b="1">
                <a:solidFill>
                  <a:schemeClr val="bg1"/>
                </a:solidFill>
                <a:latin typeface="72 Black"/>
              </a:rPr>
              <a:t>Help your users recover from errors to build a great relationship</a:t>
            </a:r>
            <a:r>
              <a:rPr lang="de-DE" sz="2000" b="1">
                <a:solidFill>
                  <a:schemeClr val="bg1"/>
                </a:solidFill>
                <a:latin typeface="72 Black"/>
              </a:rPr>
              <a:t>.</a:t>
            </a:r>
            <a:endParaRPr lang="en-US" sz="2000" b="1">
              <a:solidFill>
                <a:schemeClr val="bg1"/>
              </a:solidFill>
              <a:latin typeface="72 Black"/>
            </a:endParaRPr>
          </a:p>
          <a:p>
            <a:pPr marL="0" indent="0">
              <a:buNone/>
            </a:pPr>
            <a:endParaRPr lang="en-US" sz="1800" b="1">
              <a:solidFill>
                <a:schemeClr val="bg1"/>
              </a:solidFill>
              <a:cs typeface="Calibri"/>
            </a:endParaRPr>
          </a:p>
        </p:txBody>
      </p:sp>
    </p:spTree>
    <p:extLst>
      <p:ext uri="{BB962C8B-B14F-4D97-AF65-F5344CB8AC3E}">
        <p14:creationId xmlns:p14="http://schemas.microsoft.com/office/powerpoint/2010/main" val="4178035704"/>
      </p:ext>
    </p:extLst>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FEC075-E624-4319-93AF-1E193EB7FCBE}"/>
              </a:ext>
            </a:extLst>
          </p:cNvPr>
          <p:cNvGrpSpPr/>
          <p:nvPr/>
        </p:nvGrpSpPr>
        <p:grpSpPr>
          <a:xfrm>
            <a:off x="207253" y="1380197"/>
            <a:ext cx="11780668" cy="4097606"/>
            <a:chOff x="162008" y="1147764"/>
            <a:chExt cx="11780668" cy="4097606"/>
          </a:xfrm>
        </p:grpSpPr>
        <p:sp>
          <p:nvSpPr>
            <p:cNvPr id="5" name="Rectangle 4">
              <a:extLst>
                <a:ext uri="{FF2B5EF4-FFF2-40B4-BE49-F238E27FC236}">
                  <a16:creationId xmlns:a16="http://schemas.microsoft.com/office/drawing/2014/main" id="{48B6E735-6930-428F-A590-91E78DACC6DA}"/>
                </a:ext>
              </a:extLst>
            </p:cNvPr>
            <p:cNvSpPr/>
            <p:nvPr/>
          </p:nvSpPr>
          <p:spPr>
            <a:xfrm>
              <a:off x="1703957" y="1187940"/>
              <a:ext cx="2257156" cy="523220"/>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75000"/>
                    </a:srgbClr>
                  </a:solidFill>
                  <a:effectLst/>
                  <a:uLnTx/>
                  <a:uFillTx/>
                  <a:latin typeface="72 Black"/>
                  <a:ea typeface="+mn-ea"/>
                  <a:cs typeface="+mn-cs"/>
                </a:rPr>
                <a:t>Recognize</a:t>
              </a:r>
            </a:p>
          </p:txBody>
        </p:sp>
        <p:sp>
          <p:nvSpPr>
            <p:cNvPr id="6" name="Rectangle 5">
              <a:extLst>
                <a:ext uri="{FF2B5EF4-FFF2-40B4-BE49-F238E27FC236}">
                  <a16:creationId xmlns:a16="http://schemas.microsoft.com/office/drawing/2014/main" id="{2163016E-2603-4C89-875A-DB31C2AE5125}"/>
                </a:ext>
              </a:extLst>
            </p:cNvPr>
            <p:cNvSpPr/>
            <p:nvPr/>
          </p:nvSpPr>
          <p:spPr>
            <a:xfrm>
              <a:off x="5514121" y="1186646"/>
              <a:ext cx="1555234" cy="523220"/>
            </a:xfrm>
            <a:prstGeom prst="rect">
              <a:avLst/>
            </a:prstGeom>
          </p:spPr>
          <p:txBody>
            <a:bodyPr wrap="non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2800" b="1">
                  <a:solidFill>
                    <a:srgbClr val="4472C4">
                      <a:lumMod val="75000"/>
                    </a:srgbClr>
                  </a:solidFill>
                  <a:latin typeface="72 Black"/>
                </a:rPr>
                <a:t>Diagnose</a:t>
              </a:r>
              <a:endParaRPr kumimoji="0" lang="en-US" sz="2800" b="1" i="0" u="none" strike="noStrike" kern="1200" cap="none" spc="0" normalizeH="0" baseline="0" noProof="0">
                <a:ln>
                  <a:noFill/>
                </a:ln>
                <a:solidFill>
                  <a:srgbClr val="4472C4">
                    <a:lumMod val="75000"/>
                  </a:srgbClr>
                </a:solidFill>
                <a:effectLst/>
                <a:uLnTx/>
                <a:uFillTx/>
                <a:latin typeface="72 Black"/>
                <a:ea typeface="+mn-ea"/>
                <a:cs typeface="+mn-cs"/>
              </a:endParaRPr>
            </a:p>
          </p:txBody>
        </p:sp>
        <p:pic>
          <p:nvPicPr>
            <p:cNvPr id="9" name="Graphic 8" descr="Smiling face with solid fill">
              <a:extLst>
                <a:ext uri="{FF2B5EF4-FFF2-40B4-BE49-F238E27FC236}">
                  <a16:creationId xmlns:a16="http://schemas.microsoft.com/office/drawing/2014/main" id="{19B0D25B-7063-4362-89E1-892F5538A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2569" y="2108818"/>
              <a:ext cx="459827" cy="459827"/>
            </a:xfrm>
            <a:prstGeom prst="rect">
              <a:avLst/>
            </a:prstGeom>
          </p:spPr>
        </p:pic>
        <p:pic>
          <p:nvPicPr>
            <p:cNvPr id="10" name="Graphic 9" descr="Sad face with solid fill">
              <a:extLst>
                <a:ext uri="{FF2B5EF4-FFF2-40B4-BE49-F238E27FC236}">
                  <a16:creationId xmlns:a16="http://schemas.microsoft.com/office/drawing/2014/main" id="{22C6A607-C468-4964-AE38-001E6884C2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8327" y="2141958"/>
              <a:ext cx="459827" cy="459827"/>
            </a:xfrm>
            <a:prstGeom prst="rect">
              <a:avLst/>
            </a:prstGeom>
          </p:spPr>
        </p:pic>
        <p:sp>
          <p:nvSpPr>
            <p:cNvPr id="12" name="Rectangle 11">
              <a:extLst>
                <a:ext uri="{FF2B5EF4-FFF2-40B4-BE49-F238E27FC236}">
                  <a16:creationId xmlns:a16="http://schemas.microsoft.com/office/drawing/2014/main" id="{6F555560-04F1-42E9-8D26-2DF68B0B8C68}"/>
                </a:ext>
              </a:extLst>
            </p:cNvPr>
            <p:cNvSpPr/>
            <p:nvPr/>
          </p:nvSpPr>
          <p:spPr>
            <a:xfrm>
              <a:off x="9685520" y="1147764"/>
              <a:ext cx="2257156" cy="523220"/>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2800" b="1">
                  <a:solidFill>
                    <a:srgbClr val="4472C4">
                      <a:lumMod val="75000"/>
                    </a:srgbClr>
                  </a:solidFill>
                  <a:latin typeface="72 Black"/>
                </a:rPr>
                <a:t>Recover</a:t>
              </a:r>
              <a:endParaRPr kumimoji="0" lang="en-US" sz="2800" b="1" i="0" u="none" strike="noStrike" kern="1200" cap="none" spc="0" normalizeH="0" baseline="0" noProof="0">
                <a:ln>
                  <a:noFill/>
                </a:ln>
                <a:solidFill>
                  <a:srgbClr val="4472C4">
                    <a:lumMod val="75000"/>
                  </a:srgbClr>
                </a:solidFill>
                <a:effectLst/>
                <a:uLnTx/>
                <a:uFillTx/>
                <a:latin typeface="72 Black"/>
                <a:ea typeface="+mn-ea"/>
                <a:cs typeface="+mn-cs"/>
              </a:endParaRPr>
            </a:p>
          </p:txBody>
        </p:sp>
        <p:pic>
          <p:nvPicPr>
            <p:cNvPr id="13" name="Picture 12">
              <a:extLst>
                <a:ext uri="{FF2B5EF4-FFF2-40B4-BE49-F238E27FC236}">
                  <a16:creationId xmlns:a16="http://schemas.microsoft.com/office/drawing/2014/main" id="{56EB26E2-61DB-4EE2-AF95-446754A1A068}"/>
                </a:ext>
              </a:extLst>
            </p:cNvPr>
            <p:cNvPicPr>
              <a:picLocks noChangeAspect="1"/>
            </p:cNvPicPr>
            <p:nvPr/>
          </p:nvPicPr>
          <p:blipFill>
            <a:blip r:embed="rId7"/>
            <a:stretch>
              <a:fillRect/>
            </a:stretch>
          </p:blipFill>
          <p:spPr>
            <a:xfrm>
              <a:off x="162008" y="2654950"/>
              <a:ext cx="6052637" cy="2590420"/>
            </a:xfrm>
            <a:prstGeom prst="rect">
              <a:avLst/>
            </a:prstGeom>
            <a:ln w="3175">
              <a:solidFill>
                <a:schemeClr val="accent3">
                  <a:lumMod val="75000"/>
                </a:schemeClr>
              </a:solidFill>
            </a:ln>
          </p:spPr>
        </p:pic>
        <p:pic>
          <p:nvPicPr>
            <p:cNvPr id="14" name="Picture 13">
              <a:extLst>
                <a:ext uri="{FF2B5EF4-FFF2-40B4-BE49-F238E27FC236}">
                  <a16:creationId xmlns:a16="http://schemas.microsoft.com/office/drawing/2014/main" id="{12D9CCE1-44A6-4969-8573-9A6D4B8FC315}"/>
                </a:ext>
              </a:extLst>
            </p:cNvPr>
            <p:cNvPicPr>
              <a:picLocks noChangeAspect="1"/>
            </p:cNvPicPr>
            <p:nvPr/>
          </p:nvPicPr>
          <p:blipFill>
            <a:blip r:embed="rId8"/>
            <a:stretch>
              <a:fillRect/>
            </a:stretch>
          </p:blipFill>
          <p:spPr>
            <a:xfrm>
              <a:off x="6370997" y="2654950"/>
              <a:ext cx="5517211" cy="2590420"/>
            </a:xfrm>
            <a:prstGeom prst="rect">
              <a:avLst/>
            </a:prstGeom>
            <a:ln w="3175">
              <a:solidFill>
                <a:schemeClr val="accent3">
                  <a:lumMod val="75000"/>
                </a:schemeClr>
              </a:solidFill>
            </a:ln>
          </p:spPr>
        </p:pic>
      </p:grpSp>
      <p:sp>
        <p:nvSpPr>
          <p:cNvPr id="16" name="Title 2">
            <a:extLst>
              <a:ext uri="{FF2B5EF4-FFF2-40B4-BE49-F238E27FC236}">
                <a16:creationId xmlns:a16="http://schemas.microsoft.com/office/drawing/2014/main" id="{6F46E459-A599-42D6-AEF4-6AFCF64DCBA7}"/>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a:latin typeface="72"/>
              </a:rPr>
              <a:t>Error Recovery </a:t>
            </a:r>
          </a:p>
        </p:txBody>
      </p:sp>
    </p:spTree>
    <p:extLst>
      <p:ext uri="{BB962C8B-B14F-4D97-AF65-F5344CB8AC3E}">
        <p14:creationId xmlns:p14="http://schemas.microsoft.com/office/powerpoint/2010/main" val="121561056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338491" y="108454"/>
            <a:ext cx="4004033" cy="3681976"/>
          </a:xfrm>
          <a:noFill/>
        </p:spPr>
        <p:txBody>
          <a:bodyPr vert="horz" lIns="91440" tIns="45720" rIns="91440" bIns="45720" rtlCol="0" anchor="b">
            <a:normAutofit/>
          </a:bodyPr>
          <a:lstStyle/>
          <a:p>
            <a:r>
              <a:rPr lang="en-US" b="1">
                <a:solidFill>
                  <a:schemeClr val="bg1"/>
                </a:solidFill>
                <a:latin typeface="72 Black"/>
              </a:rPr>
              <a:t>Match between the System &amp; the Real World</a:t>
            </a:r>
            <a:endParaRPr lang="en-US">
              <a:solidFill>
                <a:schemeClr val="bg1"/>
              </a:solidFill>
              <a:latin typeface="72 Black"/>
            </a:endParaRPr>
          </a:p>
        </p:txBody>
      </p: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338491" y="4088348"/>
            <a:ext cx="3378064" cy="1757433"/>
          </a:xfrm>
          <a:noFill/>
        </p:spPr>
        <p:txBody>
          <a:bodyPr vert="horz" lIns="91440" tIns="45720" rIns="91440" bIns="45720" rtlCol="0">
            <a:normAutofit/>
          </a:bodyPr>
          <a:lstStyle/>
          <a:p>
            <a:pPr marL="0" indent="0">
              <a:buNone/>
            </a:pPr>
            <a:r>
              <a:rPr lang="en-US" sz="2400" b="1">
                <a:solidFill>
                  <a:schemeClr val="bg1"/>
                </a:solidFill>
              </a:rPr>
              <a:t>Speak to your user like a human.</a:t>
            </a:r>
          </a:p>
        </p:txBody>
      </p:sp>
      <p:pic>
        <p:nvPicPr>
          <p:cNvPr id="6" name="Picture 5">
            <a:extLst>
              <a:ext uri="{FF2B5EF4-FFF2-40B4-BE49-F238E27FC236}">
                <a16:creationId xmlns:a16="http://schemas.microsoft.com/office/drawing/2014/main" id="{BAE6236D-D4ED-40F7-8AD6-FF3A7C86C8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55509" y="10"/>
            <a:ext cx="7539667" cy="6857990"/>
          </a:xfrm>
          <a:prstGeom prst="rect">
            <a:avLst/>
          </a:prstGeom>
        </p:spPr>
      </p:pic>
    </p:spTree>
    <p:extLst>
      <p:ext uri="{BB962C8B-B14F-4D97-AF65-F5344CB8AC3E}">
        <p14:creationId xmlns:p14="http://schemas.microsoft.com/office/powerpoint/2010/main" val="3251406735"/>
      </p:ext>
    </p:extLst>
  </p:cSld>
  <p:clrMapOvr>
    <a:masterClrMapping/>
  </p:clrMapOvr>
  <p:transition spd="slow" advClick="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67C09E-37FB-43AD-B50F-938B22DD1FF2}"/>
              </a:ext>
            </a:extLst>
          </p:cNvPr>
          <p:cNvGrpSpPr/>
          <p:nvPr/>
        </p:nvGrpSpPr>
        <p:grpSpPr>
          <a:xfrm>
            <a:off x="872575" y="1141138"/>
            <a:ext cx="10568057" cy="5309795"/>
            <a:chOff x="872575" y="1141138"/>
            <a:chExt cx="10568057" cy="5309795"/>
          </a:xfrm>
        </p:grpSpPr>
        <p:sp>
          <p:nvSpPr>
            <p:cNvPr id="5" name="Rectangle 4">
              <a:extLst>
                <a:ext uri="{FF2B5EF4-FFF2-40B4-BE49-F238E27FC236}">
                  <a16:creationId xmlns:a16="http://schemas.microsoft.com/office/drawing/2014/main" id="{255950EE-03E1-4F1C-97D4-16BBFDF0FF55}"/>
                </a:ext>
              </a:extLst>
            </p:cNvPr>
            <p:cNvSpPr/>
            <p:nvPr/>
          </p:nvSpPr>
          <p:spPr>
            <a:xfrm>
              <a:off x="3316752" y="1141138"/>
              <a:ext cx="7250756" cy="523220"/>
            </a:xfrm>
            <a:prstGeom prst="rect">
              <a:avLst/>
            </a:prstGeom>
          </p:spPr>
          <p:txBody>
            <a:bodyPr wrap="square">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2800" b="1">
                  <a:solidFill>
                    <a:srgbClr val="4472C4">
                      <a:lumMod val="75000"/>
                    </a:srgbClr>
                  </a:solidFill>
                  <a:latin typeface="72 Black"/>
                </a:rPr>
                <a:t>Explain Things &amp; Use Familiar Language</a:t>
              </a:r>
              <a:endParaRPr kumimoji="0" lang="en-US" sz="2800" b="1" i="0" u="none" strike="noStrike" kern="1200" cap="none" spc="0" normalizeH="0" baseline="0" noProof="0">
                <a:ln>
                  <a:noFill/>
                </a:ln>
                <a:solidFill>
                  <a:srgbClr val="4472C4">
                    <a:lumMod val="75000"/>
                  </a:srgbClr>
                </a:solidFill>
                <a:effectLst/>
                <a:uLnTx/>
                <a:uFillTx/>
                <a:latin typeface="72 Black"/>
                <a:ea typeface="+mn-ea"/>
                <a:cs typeface="+mn-cs"/>
              </a:endParaRPr>
            </a:p>
          </p:txBody>
        </p:sp>
        <p:pic>
          <p:nvPicPr>
            <p:cNvPr id="7" name="Graphic 6" descr="Smiling face with solid fill">
              <a:extLst>
                <a:ext uri="{FF2B5EF4-FFF2-40B4-BE49-F238E27FC236}">
                  <a16:creationId xmlns:a16="http://schemas.microsoft.com/office/drawing/2014/main" id="{469C0318-947D-442D-86B9-42029E531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9637" y="1784089"/>
              <a:ext cx="459827" cy="459827"/>
            </a:xfrm>
            <a:prstGeom prst="rect">
              <a:avLst/>
            </a:prstGeom>
          </p:spPr>
        </p:pic>
        <p:pic>
          <p:nvPicPr>
            <p:cNvPr id="8" name="Graphic 7" descr="Sad face with solid fill">
              <a:extLst>
                <a:ext uri="{FF2B5EF4-FFF2-40B4-BE49-F238E27FC236}">
                  <a16:creationId xmlns:a16="http://schemas.microsoft.com/office/drawing/2014/main" id="{72351B4E-A03E-4608-B07A-1A1BF0381C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4430" y="1774239"/>
              <a:ext cx="459827" cy="459827"/>
            </a:xfrm>
            <a:prstGeom prst="rect">
              <a:avLst/>
            </a:prstGeom>
          </p:spPr>
        </p:pic>
        <p:grpSp>
          <p:nvGrpSpPr>
            <p:cNvPr id="9" name="Group 8">
              <a:extLst>
                <a:ext uri="{FF2B5EF4-FFF2-40B4-BE49-F238E27FC236}">
                  <a16:creationId xmlns:a16="http://schemas.microsoft.com/office/drawing/2014/main" id="{41357051-4737-4792-82AD-02D3D194AC5F}"/>
                </a:ext>
              </a:extLst>
            </p:cNvPr>
            <p:cNvGrpSpPr/>
            <p:nvPr/>
          </p:nvGrpSpPr>
          <p:grpSpPr>
            <a:xfrm>
              <a:off x="872575" y="2399657"/>
              <a:ext cx="4890912" cy="4030384"/>
              <a:chOff x="714163" y="2387292"/>
              <a:chExt cx="4226698" cy="4188886"/>
            </a:xfrm>
          </p:grpSpPr>
          <p:pic>
            <p:nvPicPr>
              <p:cNvPr id="10" name="Picture 9">
                <a:extLst>
                  <a:ext uri="{FF2B5EF4-FFF2-40B4-BE49-F238E27FC236}">
                    <a16:creationId xmlns:a16="http://schemas.microsoft.com/office/drawing/2014/main" id="{EDFF27A9-D125-46A9-8C30-EB4455C37D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4163" y="2387292"/>
                <a:ext cx="4226698" cy="4188886"/>
              </a:xfrm>
              <a:prstGeom prst="rect">
                <a:avLst/>
              </a:prstGeom>
              <a:ln w="3175">
                <a:solidFill>
                  <a:schemeClr val="accent3">
                    <a:lumMod val="75000"/>
                  </a:schemeClr>
                </a:solidFill>
              </a:ln>
            </p:spPr>
          </p:pic>
          <p:cxnSp>
            <p:nvCxnSpPr>
              <p:cNvPr id="11" name="Straight Connector 10">
                <a:extLst>
                  <a:ext uri="{FF2B5EF4-FFF2-40B4-BE49-F238E27FC236}">
                    <a16:creationId xmlns:a16="http://schemas.microsoft.com/office/drawing/2014/main" id="{0B839AC3-B384-4E93-B4B9-C17618E259B4}"/>
                  </a:ext>
                </a:extLst>
              </p:cNvPr>
              <p:cNvCxnSpPr>
                <a:cxnSpLocks/>
              </p:cNvCxnSpPr>
              <p:nvPr/>
            </p:nvCxnSpPr>
            <p:spPr>
              <a:xfrm>
                <a:off x="853226" y="4897002"/>
                <a:ext cx="973022"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DC7C28-3090-42DA-A0A3-F5CE86ABD8DB}"/>
                  </a:ext>
                </a:extLst>
              </p:cNvPr>
              <p:cNvCxnSpPr>
                <a:cxnSpLocks/>
              </p:cNvCxnSpPr>
              <p:nvPr/>
            </p:nvCxnSpPr>
            <p:spPr>
              <a:xfrm>
                <a:off x="1945453" y="4893119"/>
                <a:ext cx="481665"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10043A-9891-4939-AFEE-DA9B777D0280}"/>
                  </a:ext>
                </a:extLst>
              </p:cNvPr>
              <p:cNvCxnSpPr>
                <a:cxnSpLocks/>
              </p:cNvCxnSpPr>
              <p:nvPr/>
            </p:nvCxnSpPr>
            <p:spPr>
              <a:xfrm>
                <a:off x="2826407" y="5010578"/>
                <a:ext cx="395411"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C9A5AC-A91B-46B1-9ADB-6551D01590E4}"/>
                  </a:ext>
                </a:extLst>
              </p:cNvPr>
              <p:cNvCxnSpPr>
                <a:cxnSpLocks/>
              </p:cNvCxnSpPr>
              <p:nvPr/>
            </p:nvCxnSpPr>
            <p:spPr>
              <a:xfrm>
                <a:off x="853226" y="5131921"/>
                <a:ext cx="1092227"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814B8F-30B1-4FE6-B494-2283C2EB56BC}"/>
                  </a:ext>
                </a:extLst>
              </p:cNvPr>
              <p:cNvCxnSpPr>
                <a:cxnSpLocks/>
              </p:cNvCxnSpPr>
              <p:nvPr/>
            </p:nvCxnSpPr>
            <p:spPr>
              <a:xfrm>
                <a:off x="2052752" y="2643780"/>
                <a:ext cx="481485"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D6EEF-0BEB-4F55-BCC9-28531B4B4071}"/>
                  </a:ext>
                </a:extLst>
              </p:cNvPr>
              <p:cNvCxnSpPr>
                <a:cxnSpLocks/>
              </p:cNvCxnSpPr>
              <p:nvPr/>
            </p:nvCxnSpPr>
            <p:spPr>
              <a:xfrm>
                <a:off x="2826407" y="2647108"/>
                <a:ext cx="711311"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7A1047-81CC-4FE0-AC2C-DFC87E316245}"/>
                  </a:ext>
                </a:extLst>
              </p:cNvPr>
              <p:cNvSpPr/>
              <p:nvPr/>
            </p:nvSpPr>
            <p:spPr>
              <a:xfrm>
                <a:off x="3071973" y="6220314"/>
                <a:ext cx="1868887" cy="355476"/>
              </a:xfrm>
              <a:prstGeom prst="rect">
                <a:avLst/>
              </a:pr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DAC498F2-F00D-400D-A5B7-71F273F10AC2}"/>
                </a:ext>
              </a:extLst>
            </p:cNvPr>
            <p:cNvGrpSpPr/>
            <p:nvPr/>
          </p:nvGrpSpPr>
          <p:grpSpPr>
            <a:xfrm>
              <a:off x="6218477" y="2374742"/>
              <a:ext cx="5222155" cy="4076191"/>
              <a:chOff x="5727004" y="2699227"/>
              <a:chExt cx="2931572" cy="2880000"/>
            </a:xfrm>
          </p:grpSpPr>
          <p:pic>
            <p:nvPicPr>
              <p:cNvPr id="19" name="Picture 18">
                <a:extLst>
                  <a:ext uri="{FF2B5EF4-FFF2-40B4-BE49-F238E27FC236}">
                    <a16:creationId xmlns:a16="http://schemas.microsoft.com/office/drawing/2014/main" id="{7D9EEDC7-EA11-4764-9A81-A66E3C58B6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27004" y="2699227"/>
                <a:ext cx="2931572" cy="2880000"/>
              </a:xfrm>
              <a:prstGeom prst="rect">
                <a:avLst/>
              </a:prstGeom>
            </p:spPr>
          </p:pic>
          <p:pic>
            <p:nvPicPr>
              <p:cNvPr id="20" name="Picture 19">
                <a:extLst>
                  <a:ext uri="{FF2B5EF4-FFF2-40B4-BE49-F238E27FC236}">
                    <a16:creationId xmlns:a16="http://schemas.microsoft.com/office/drawing/2014/main" id="{D05F26A8-386C-491A-BBCC-180999D28C1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69622" y="4213827"/>
                <a:ext cx="2702643" cy="792243"/>
              </a:xfrm>
              <a:prstGeom prst="rect">
                <a:avLst/>
              </a:prstGeom>
            </p:spPr>
          </p:pic>
          <p:sp>
            <p:nvSpPr>
              <p:cNvPr id="21" name="TextBox 20">
                <a:extLst>
                  <a:ext uri="{FF2B5EF4-FFF2-40B4-BE49-F238E27FC236}">
                    <a16:creationId xmlns:a16="http://schemas.microsoft.com/office/drawing/2014/main" id="{6E9CC93A-3F78-4C37-97CC-CF82DCA28429}"/>
                  </a:ext>
                </a:extLst>
              </p:cNvPr>
              <p:cNvSpPr txBox="1"/>
              <p:nvPr/>
            </p:nvSpPr>
            <p:spPr>
              <a:xfrm>
                <a:off x="5745274" y="4157959"/>
                <a:ext cx="2716583" cy="240084"/>
              </a:xfrm>
              <a:prstGeom prst="rect">
                <a:avLst/>
              </a:prstGeom>
              <a:noFill/>
            </p:spPr>
            <p:txBody>
              <a:bodyPr wrap="square" rtlCol="0">
                <a:spAutoFit/>
              </a:bodyPr>
              <a:lstStyle/>
              <a:p>
                <a:pPr defTabSz="914400"/>
                <a:r>
                  <a:rPr lang="en-US" sz="800">
                    <a:solidFill>
                      <a:prstClr val="black"/>
                    </a:solidFill>
                    <a:latin typeface="BentonSans Light" panose="02000503000000020004" pitchFamily="2" charset="0"/>
                  </a:rPr>
                  <a:t>Not a problem! But for the moment our app works much better on Google Chrome (on both Windows and macOS)... We’re working on it!</a:t>
                </a:r>
                <a:endParaRPr lang="en-US" sz="800">
                  <a:solidFill>
                    <a:prstClr val="black">
                      <a:lumMod val="50000"/>
                      <a:lumOff val="50000"/>
                    </a:prstClr>
                  </a:solidFill>
                  <a:latin typeface="BentonSans Light" panose="02000503000000020004" pitchFamily="2" charset="0"/>
                </a:endParaRPr>
              </a:p>
            </p:txBody>
          </p:sp>
          <p:sp>
            <p:nvSpPr>
              <p:cNvPr id="22" name="TextBox 21">
                <a:extLst>
                  <a:ext uri="{FF2B5EF4-FFF2-40B4-BE49-F238E27FC236}">
                    <a16:creationId xmlns:a16="http://schemas.microsoft.com/office/drawing/2014/main" id="{4986BA3A-DC77-44E7-8FA1-4E05CFF6EA04}"/>
                  </a:ext>
                </a:extLst>
              </p:cNvPr>
              <p:cNvSpPr txBox="1"/>
              <p:nvPr/>
            </p:nvSpPr>
            <p:spPr>
              <a:xfrm>
                <a:off x="6395062" y="4624143"/>
                <a:ext cx="352032" cy="152781"/>
              </a:xfrm>
              <a:prstGeom prst="rect">
                <a:avLst/>
              </a:prstGeom>
              <a:noFill/>
            </p:spPr>
            <p:txBody>
              <a:bodyPr wrap="none" rtlCol="0">
                <a:spAutoFit/>
              </a:bodyPr>
              <a:lstStyle/>
              <a:p>
                <a:pPr defTabSz="914400"/>
                <a:r>
                  <a:rPr lang="en-US" sz="800" b="1" u="sng">
                    <a:solidFill>
                      <a:srgbClr val="00B0F0"/>
                    </a:solidFill>
                    <a:latin typeface="BentonSans Light" panose="02000503000000020004" pitchFamily="2" charset="0"/>
                  </a:rPr>
                  <a:t>More…</a:t>
                </a:r>
              </a:p>
            </p:txBody>
          </p:sp>
          <p:sp>
            <p:nvSpPr>
              <p:cNvPr id="23" name="Rectangle 22">
                <a:extLst>
                  <a:ext uri="{FF2B5EF4-FFF2-40B4-BE49-F238E27FC236}">
                    <a16:creationId xmlns:a16="http://schemas.microsoft.com/office/drawing/2014/main" id="{CB3E54AC-25E2-4611-9833-C9823C12E823}"/>
                  </a:ext>
                </a:extLst>
              </p:cNvPr>
              <p:cNvSpPr/>
              <p:nvPr/>
            </p:nvSpPr>
            <p:spPr>
              <a:xfrm>
                <a:off x="5923029" y="2736714"/>
                <a:ext cx="2003265" cy="152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err="1">
                  <a:solidFill>
                    <a:prstClr val="black">
                      <a:lumMod val="75000"/>
                      <a:lumOff val="25000"/>
                    </a:prstClr>
                  </a:solidFill>
                  <a:latin typeface="Calibri" panose="020F0502020204030204"/>
                </a:endParaRPr>
              </a:p>
            </p:txBody>
          </p:sp>
          <p:sp>
            <p:nvSpPr>
              <p:cNvPr id="24" name="TextBox 23">
                <a:extLst>
                  <a:ext uri="{FF2B5EF4-FFF2-40B4-BE49-F238E27FC236}">
                    <a16:creationId xmlns:a16="http://schemas.microsoft.com/office/drawing/2014/main" id="{8380D293-A63C-431B-9FE5-82A4A398E6C8}"/>
                  </a:ext>
                </a:extLst>
              </p:cNvPr>
              <p:cNvSpPr txBox="1"/>
              <p:nvPr/>
            </p:nvSpPr>
            <p:spPr>
              <a:xfrm>
                <a:off x="5763318" y="2766410"/>
                <a:ext cx="2805642" cy="174606"/>
              </a:xfrm>
              <a:prstGeom prst="rect">
                <a:avLst/>
              </a:prstGeom>
              <a:noFill/>
            </p:spPr>
            <p:txBody>
              <a:bodyPr wrap="square" rtlCol="0">
                <a:spAutoFit/>
              </a:bodyPr>
              <a:lstStyle/>
              <a:p>
                <a:pPr algn="ctr" defTabSz="914400"/>
                <a:r>
                  <a:rPr lang="en-US" sz="1000">
                    <a:solidFill>
                      <a:prstClr val="black"/>
                    </a:solidFill>
                    <a:latin typeface="BentonSans Book" panose="02000503000000020004" pitchFamily="2" charset="0"/>
                  </a:rPr>
                  <a:t>We noticed you’re using Internet Explorer 11…</a:t>
                </a:r>
                <a:endParaRPr lang="en-US" sz="1000">
                  <a:solidFill>
                    <a:prstClr val="black">
                      <a:lumMod val="50000"/>
                      <a:lumOff val="50000"/>
                    </a:prstClr>
                  </a:solidFill>
                  <a:latin typeface="BentonSans Book" panose="02000503000000020004" pitchFamily="2" charset="0"/>
                </a:endParaRPr>
              </a:p>
            </p:txBody>
          </p:sp>
          <p:sp>
            <p:nvSpPr>
              <p:cNvPr id="25" name="TextBox 24">
                <a:extLst>
                  <a:ext uri="{FF2B5EF4-FFF2-40B4-BE49-F238E27FC236}">
                    <a16:creationId xmlns:a16="http://schemas.microsoft.com/office/drawing/2014/main" id="{01DDA400-1D95-449D-8187-CC17C9499AC5}"/>
                  </a:ext>
                </a:extLst>
              </p:cNvPr>
              <p:cNvSpPr txBox="1"/>
              <p:nvPr/>
            </p:nvSpPr>
            <p:spPr>
              <a:xfrm>
                <a:off x="5769622" y="4533717"/>
                <a:ext cx="2418421" cy="240084"/>
              </a:xfrm>
              <a:prstGeom prst="rect">
                <a:avLst/>
              </a:prstGeom>
              <a:noFill/>
            </p:spPr>
            <p:txBody>
              <a:bodyPr wrap="square" rtlCol="0">
                <a:spAutoFit/>
              </a:bodyPr>
              <a:lstStyle/>
              <a:p>
                <a:pPr defTabSz="914400"/>
                <a:r>
                  <a:rPr lang="en-US" sz="800">
                    <a:solidFill>
                      <a:prstClr val="black"/>
                    </a:solidFill>
                    <a:latin typeface="BentonSans Light" panose="02000503000000020004" pitchFamily="2" charset="0"/>
                  </a:rPr>
                  <a:t>You can still use the app on Internet Explorer, but some cool features won't be available. </a:t>
                </a:r>
                <a:endParaRPr lang="en-US" sz="800">
                  <a:solidFill>
                    <a:prstClr val="black">
                      <a:lumMod val="50000"/>
                      <a:lumOff val="50000"/>
                    </a:prstClr>
                  </a:solidFill>
                  <a:latin typeface="BentonSans Light" panose="02000503000000020004" pitchFamily="2" charset="0"/>
                </a:endParaRPr>
              </a:p>
            </p:txBody>
          </p:sp>
          <p:sp>
            <p:nvSpPr>
              <p:cNvPr id="26" name="Rectangle: Rounded Corners 25">
                <a:extLst>
                  <a:ext uri="{FF2B5EF4-FFF2-40B4-BE49-F238E27FC236}">
                    <a16:creationId xmlns:a16="http://schemas.microsoft.com/office/drawing/2014/main" id="{AF96B73C-8D56-435C-B6CF-3FBB79089FF7}"/>
                  </a:ext>
                </a:extLst>
              </p:cNvPr>
              <p:cNvSpPr/>
              <p:nvPr/>
            </p:nvSpPr>
            <p:spPr>
              <a:xfrm>
                <a:off x="5745274" y="5404268"/>
                <a:ext cx="1442219" cy="153085"/>
              </a:xfrm>
              <a:prstGeom prst="roundRect">
                <a:avLst/>
              </a:prstGeom>
              <a:solidFill>
                <a:srgbClr val="54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
                    <a:solidFill>
                      <a:prstClr val="white"/>
                    </a:solidFill>
                    <a:latin typeface="Calibri" panose="020F0502020204030204"/>
                  </a:rPr>
                  <a:t>Continue with IE</a:t>
                </a:r>
              </a:p>
            </p:txBody>
          </p:sp>
          <p:sp>
            <p:nvSpPr>
              <p:cNvPr id="27" name="Rectangle: Rounded Corners 26">
                <a:extLst>
                  <a:ext uri="{FF2B5EF4-FFF2-40B4-BE49-F238E27FC236}">
                    <a16:creationId xmlns:a16="http://schemas.microsoft.com/office/drawing/2014/main" id="{D02CA14C-641B-4933-BF7A-FC6B14E4E7F3}"/>
                  </a:ext>
                </a:extLst>
              </p:cNvPr>
              <p:cNvSpPr/>
              <p:nvPr/>
            </p:nvSpPr>
            <p:spPr>
              <a:xfrm>
                <a:off x="7205762" y="5404268"/>
                <a:ext cx="1418877" cy="153085"/>
              </a:xfrm>
              <a:prstGeom prst="roundRect">
                <a:avLst/>
              </a:prstGeom>
              <a:solidFill>
                <a:srgbClr val="54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
                    <a:solidFill>
                      <a:prstClr val="white"/>
                    </a:solidFill>
                    <a:latin typeface="Calibri" panose="020F0502020204030204"/>
                  </a:rPr>
                  <a:t>Close and login with Chrome</a:t>
                </a:r>
              </a:p>
            </p:txBody>
          </p:sp>
          <p:pic>
            <p:nvPicPr>
              <p:cNvPr id="28" name="Picture 27">
                <a:extLst>
                  <a:ext uri="{FF2B5EF4-FFF2-40B4-BE49-F238E27FC236}">
                    <a16:creationId xmlns:a16="http://schemas.microsoft.com/office/drawing/2014/main" id="{A5630A75-5693-41BF-8BB3-EAF0C725B65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84368" y="5014613"/>
                <a:ext cx="1497885" cy="169933"/>
              </a:xfrm>
              <a:prstGeom prst="rect">
                <a:avLst/>
              </a:prstGeom>
            </p:spPr>
          </p:pic>
          <p:sp>
            <p:nvSpPr>
              <p:cNvPr id="29" name="TextBox 28">
                <a:extLst>
                  <a:ext uri="{FF2B5EF4-FFF2-40B4-BE49-F238E27FC236}">
                    <a16:creationId xmlns:a16="http://schemas.microsoft.com/office/drawing/2014/main" id="{DCF19E3C-280B-461C-B5A0-743BEF8C9295}"/>
                  </a:ext>
                </a:extLst>
              </p:cNvPr>
              <p:cNvSpPr txBox="1"/>
              <p:nvPr/>
            </p:nvSpPr>
            <p:spPr>
              <a:xfrm>
                <a:off x="5911056" y="5047208"/>
                <a:ext cx="1620492" cy="152781"/>
              </a:xfrm>
              <a:prstGeom prst="rect">
                <a:avLst/>
              </a:prstGeom>
              <a:noFill/>
            </p:spPr>
            <p:txBody>
              <a:bodyPr wrap="square" rtlCol="0">
                <a:spAutoFit/>
              </a:bodyPr>
              <a:lstStyle/>
              <a:p>
                <a:pPr defTabSz="914400"/>
                <a:r>
                  <a:rPr lang="en-US" sz="800">
                    <a:solidFill>
                      <a:prstClr val="black"/>
                    </a:solidFill>
                    <a:latin typeface="BentonSans Light" panose="02000503000000020004" pitchFamily="2" charset="0"/>
                  </a:rPr>
                  <a:t>Please don’t show this again.</a:t>
                </a:r>
                <a:endParaRPr lang="en-US" sz="800">
                  <a:solidFill>
                    <a:prstClr val="black">
                      <a:lumMod val="50000"/>
                      <a:lumOff val="50000"/>
                    </a:prstClr>
                  </a:solidFill>
                  <a:latin typeface="BentonSans Light" panose="02000503000000020004" pitchFamily="2" charset="0"/>
                </a:endParaRPr>
              </a:p>
            </p:txBody>
          </p:sp>
        </p:grpSp>
      </p:grpSp>
      <p:sp>
        <p:nvSpPr>
          <p:cNvPr id="30" name="Title 2">
            <a:extLst>
              <a:ext uri="{FF2B5EF4-FFF2-40B4-BE49-F238E27FC236}">
                <a16:creationId xmlns:a16="http://schemas.microsoft.com/office/drawing/2014/main" id="{7AC4D7BA-305F-45FC-8E8C-04677AC921AE}"/>
              </a:ext>
            </a:extLst>
          </p:cNvPr>
          <p:cNvSpPr txBox="1">
            <a:spLocks/>
          </p:cNvSpPr>
          <p:nvPr/>
        </p:nvSpPr>
        <p:spPr bwMode="black">
          <a:xfrm>
            <a:off x="309477" y="201679"/>
            <a:ext cx="11186476" cy="1231106"/>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lvl="0"/>
            <a:r>
              <a:rPr lang="en-US" sz="3200">
                <a:solidFill>
                  <a:prstClr val="black"/>
                </a:solidFill>
                <a:latin typeface="72 Black"/>
              </a:rPr>
              <a:t>Match between the system &amp; the real world</a:t>
            </a:r>
          </a:p>
          <a:p>
            <a:pPr lvl="0" defTabSz="1088776">
              <a:spcBef>
                <a:spcPts val="0"/>
              </a:spcBef>
              <a:defRPr/>
            </a:pPr>
            <a:endParaRPr lang="en-US" sz="1600" b="0">
              <a:solidFill>
                <a:prstClr val="black"/>
              </a:solidFill>
            </a:endParaRPr>
          </a:p>
          <a:p>
            <a:endParaRPr lang="en-US" sz="3200">
              <a:latin typeface="72"/>
            </a:endParaRPr>
          </a:p>
        </p:txBody>
      </p:sp>
    </p:spTree>
    <p:extLst>
      <p:ext uri="{BB962C8B-B14F-4D97-AF65-F5344CB8AC3E}">
        <p14:creationId xmlns:p14="http://schemas.microsoft.com/office/powerpoint/2010/main" val="21712216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433248" y="5091762"/>
            <a:ext cx="7836233" cy="1264588"/>
          </a:xfrm>
        </p:spPr>
        <p:txBody>
          <a:bodyPr vert="horz" lIns="91440" tIns="45720" rIns="91440" bIns="45720" rtlCol="0" anchor="ctr">
            <a:normAutofit fontScale="90000"/>
          </a:bodyPr>
          <a:lstStyle/>
          <a:p>
            <a:pPr algn="r"/>
            <a:r>
              <a:rPr lang="en-US" sz="6000" b="1">
                <a:latin typeface="72 Black"/>
              </a:rPr>
              <a:t>Consistency &amp; Standards</a:t>
            </a:r>
            <a:endParaRPr lang="en-US" sz="6000">
              <a:latin typeface="72 Black"/>
            </a:endParaRPr>
          </a:p>
        </p:txBody>
      </p: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8501320" y="5091763"/>
            <a:ext cx="2974981" cy="1264587"/>
          </a:xfrm>
        </p:spPr>
        <p:txBody>
          <a:bodyPr vert="horz" lIns="91440" tIns="45720" rIns="91440" bIns="45720" rtlCol="0" anchor="ctr">
            <a:normAutofit/>
          </a:bodyPr>
          <a:lstStyle/>
          <a:p>
            <a:pPr marL="0" indent="0">
              <a:buNone/>
            </a:pPr>
            <a:r>
              <a:rPr lang="en-US" sz="2400" b="1"/>
              <a:t>Build Loyalty &amp; Trust.</a:t>
            </a:r>
          </a:p>
        </p:txBody>
      </p:sp>
      <p:pic>
        <p:nvPicPr>
          <p:cNvPr id="6" name="Picture 5">
            <a:extLst>
              <a:ext uri="{FF2B5EF4-FFF2-40B4-BE49-F238E27FC236}">
                <a16:creationId xmlns:a16="http://schemas.microsoft.com/office/drawing/2014/main" id="{BAE6236D-D4ED-40F7-8AD6-FF3A7C86C8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84" y="10"/>
            <a:ext cx="12195174" cy="4571990"/>
          </a:xfrm>
          <a:prstGeom prst="rect">
            <a:avLst/>
          </a:prstGeom>
        </p:spPr>
      </p:pic>
      <p:cxnSp>
        <p:nvCxnSpPr>
          <p:cNvPr id="104" name="Straight Connector 9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9027"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162182"/>
      </p:ext>
    </p:extLst>
  </p:cSld>
  <p:clrMapOvr>
    <a:overrideClrMapping bg1="dk1" tx1="lt1" bg2="dk2" tx2="lt2" accent1="accent1" accent2="accent2" accent3="accent3" accent4="accent4" accent5="accent5" accent6="accent6" hlink="hlink" folHlink="folHlink"/>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E556A7B-946D-435F-B5B2-97FB96E6E666}"/>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a:latin typeface="72"/>
              </a:rPr>
              <a:t>Consistency &amp; standards</a:t>
            </a:r>
          </a:p>
        </p:txBody>
      </p:sp>
      <p:grpSp>
        <p:nvGrpSpPr>
          <p:cNvPr id="2" name="Group 1">
            <a:extLst>
              <a:ext uri="{FF2B5EF4-FFF2-40B4-BE49-F238E27FC236}">
                <a16:creationId xmlns:a16="http://schemas.microsoft.com/office/drawing/2014/main" id="{68212B60-6CC4-44C0-B376-24A36980689F}"/>
              </a:ext>
            </a:extLst>
          </p:cNvPr>
          <p:cNvGrpSpPr/>
          <p:nvPr/>
        </p:nvGrpSpPr>
        <p:grpSpPr>
          <a:xfrm>
            <a:off x="1146712" y="802699"/>
            <a:ext cx="9469960" cy="5853622"/>
            <a:chOff x="1146712" y="802699"/>
            <a:chExt cx="9469960" cy="5853622"/>
          </a:xfrm>
        </p:grpSpPr>
        <p:pic>
          <p:nvPicPr>
            <p:cNvPr id="23" name="Picture 22">
              <a:extLst>
                <a:ext uri="{FF2B5EF4-FFF2-40B4-BE49-F238E27FC236}">
                  <a16:creationId xmlns:a16="http://schemas.microsoft.com/office/drawing/2014/main" id="{383C899C-41AB-4FAD-A0A8-3E6857A4F33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0198" y="802699"/>
              <a:ext cx="3756474" cy="3094141"/>
            </a:xfrm>
            <a:prstGeom prst="rect">
              <a:avLst/>
            </a:prstGeom>
            <a:ln w="3175">
              <a:solidFill>
                <a:schemeClr val="accent3">
                  <a:lumMod val="75000"/>
                </a:schemeClr>
              </a:solidFill>
            </a:ln>
          </p:spPr>
        </p:pic>
        <p:pic>
          <p:nvPicPr>
            <p:cNvPr id="8" name="Picture 7">
              <a:extLst>
                <a:ext uri="{FF2B5EF4-FFF2-40B4-BE49-F238E27FC236}">
                  <a16:creationId xmlns:a16="http://schemas.microsoft.com/office/drawing/2014/main" id="{7481F9CF-929C-4533-AC13-A7AA87033CE9}"/>
                </a:ext>
              </a:extLst>
            </p:cNvPr>
            <p:cNvPicPr>
              <a:picLocks noChangeAspect="1"/>
            </p:cNvPicPr>
            <p:nvPr/>
          </p:nvPicPr>
          <p:blipFill>
            <a:blip r:embed="rId4"/>
            <a:stretch>
              <a:fillRect/>
            </a:stretch>
          </p:blipFill>
          <p:spPr>
            <a:xfrm>
              <a:off x="3564237" y="4087373"/>
              <a:ext cx="5471478" cy="2568948"/>
            </a:xfrm>
            <a:prstGeom prst="rect">
              <a:avLst/>
            </a:prstGeom>
            <a:ln w="3175">
              <a:solidFill>
                <a:schemeClr val="accent3">
                  <a:lumMod val="75000"/>
                </a:schemeClr>
              </a:solidFill>
            </a:ln>
          </p:spPr>
        </p:pic>
        <p:pic>
          <p:nvPicPr>
            <p:cNvPr id="9" name="Picture 8">
              <a:extLst>
                <a:ext uri="{FF2B5EF4-FFF2-40B4-BE49-F238E27FC236}">
                  <a16:creationId xmlns:a16="http://schemas.microsoft.com/office/drawing/2014/main" id="{E1550EEF-D9F0-467A-AF60-8625571706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6712" y="802699"/>
              <a:ext cx="4026867" cy="3143200"/>
            </a:xfrm>
            <a:prstGeom prst="rect">
              <a:avLst/>
            </a:prstGeom>
            <a:ln w="3175">
              <a:solidFill>
                <a:schemeClr val="accent3">
                  <a:lumMod val="75000"/>
                </a:schemeClr>
              </a:solidFill>
            </a:ln>
          </p:spPr>
        </p:pic>
        <p:pic>
          <p:nvPicPr>
            <p:cNvPr id="10" name="Graphic 9" descr="Smiling face with solid fill">
              <a:extLst>
                <a:ext uri="{FF2B5EF4-FFF2-40B4-BE49-F238E27FC236}">
                  <a16:creationId xmlns:a16="http://schemas.microsoft.com/office/drawing/2014/main" id="{77E943D0-F443-4215-AB33-322DC9EB16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6975" y="2039270"/>
              <a:ext cx="459827" cy="459827"/>
            </a:xfrm>
            <a:prstGeom prst="rect">
              <a:avLst/>
            </a:prstGeom>
          </p:spPr>
        </p:pic>
      </p:grpSp>
    </p:spTree>
    <p:extLst>
      <p:ext uri="{BB962C8B-B14F-4D97-AF65-F5344CB8AC3E}">
        <p14:creationId xmlns:p14="http://schemas.microsoft.com/office/powerpoint/2010/main" val="68131996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D56C5-0376-45B8-A839-5161E6024FDD}"/>
              </a:ext>
            </a:extLst>
          </p:cNvPr>
          <p:cNvSpPr txBox="1">
            <a:spLocks/>
          </p:cNvSpPr>
          <p:nvPr/>
        </p:nvSpPr>
        <p:spPr bwMode="black">
          <a:xfrm>
            <a:off x="386729" y="11678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dirty="0">
                <a:latin typeface="72"/>
              </a:rPr>
              <a:t>Usability testing- UA perspective</a:t>
            </a:r>
          </a:p>
        </p:txBody>
      </p:sp>
      <p:grpSp>
        <p:nvGrpSpPr>
          <p:cNvPr id="15" name="Group 14">
            <a:extLst>
              <a:ext uri="{FF2B5EF4-FFF2-40B4-BE49-F238E27FC236}">
                <a16:creationId xmlns:a16="http://schemas.microsoft.com/office/drawing/2014/main" id="{4F29689D-202A-4FE3-9BF1-8E8FBB25F405}"/>
              </a:ext>
            </a:extLst>
          </p:cNvPr>
          <p:cNvGrpSpPr/>
          <p:nvPr/>
        </p:nvGrpSpPr>
        <p:grpSpPr>
          <a:xfrm>
            <a:off x="854748" y="863551"/>
            <a:ext cx="4527857" cy="5715562"/>
            <a:chOff x="854748" y="863551"/>
            <a:chExt cx="4527857" cy="5715562"/>
          </a:xfrm>
        </p:grpSpPr>
        <p:sp>
          <p:nvSpPr>
            <p:cNvPr id="5" name="Rectangle 4">
              <a:extLst>
                <a:ext uri="{FF2B5EF4-FFF2-40B4-BE49-F238E27FC236}">
                  <a16:creationId xmlns:a16="http://schemas.microsoft.com/office/drawing/2014/main" id="{4DB15B09-EEEE-4992-87CA-3657364CB18F}"/>
                </a:ext>
              </a:extLst>
            </p:cNvPr>
            <p:cNvSpPr/>
            <p:nvPr/>
          </p:nvSpPr>
          <p:spPr>
            <a:xfrm>
              <a:off x="1320160" y="863551"/>
              <a:ext cx="3387979" cy="400110"/>
            </a:xfrm>
            <a:prstGeom prst="rect">
              <a:avLst/>
            </a:prstGeom>
          </p:spPr>
          <p:txBody>
            <a:bodyPr wrap="none">
              <a:spAutoFit/>
            </a:bodyPr>
            <a:lstStyle/>
            <a:p>
              <a:r>
                <a:rPr lang="en-US" sz="2000" b="1" dirty="0">
                  <a:solidFill>
                    <a:schemeClr val="accent3">
                      <a:lumMod val="75000"/>
                    </a:schemeClr>
                  </a:solidFill>
                  <a:latin typeface="72 Black"/>
                  <a:cs typeface="Calibri" panose="020F0502020204030204" pitchFamily="34" charset="0"/>
                </a:rPr>
                <a:t>Aesthetic &amp; Minimalist Design</a:t>
              </a:r>
            </a:p>
          </p:txBody>
        </p:sp>
        <p:pic>
          <p:nvPicPr>
            <p:cNvPr id="8" name="Picture 7">
              <a:extLst>
                <a:ext uri="{FF2B5EF4-FFF2-40B4-BE49-F238E27FC236}">
                  <a16:creationId xmlns:a16="http://schemas.microsoft.com/office/drawing/2014/main" id="{967DBB1D-5DA0-4212-9FA2-D7B4E2A4AB75}"/>
                </a:ext>
              </a:extLst>
            </p:cNvPr>
            <p:cNvPicPr>
              <a:picLocks noChangeAspect="1"/>
            </p:cNvPicPr>
            <p:nvPr/>
          </p:nvPicPr>
          <p:blipFill>
            <a:blip r:embed="rId3"/>
            <a:stretch>
              <a:fillRect/>
            </a:stretch>
          </p:blipFill>
          <p:spPr>
            <a:xfrm>
              <a:off x="3340417" y="4574859"/>
              <a:ext cx="2042188" cy="2004254"/>
            </a:xfrm>
            <a:prstGeom prst="rect">
              <a:avLst/>
            </a:prstGeom>
            <a:ln w="3175">
              <a:solidFill>
                <a:schemeClr val="accent3">
                  <a:lumMod val="75000"/>
                </a:schemeClr>
              </a:solidFill>
            </a:ln>
          </p:spPr>
        </p:pic>
        <p:pic>
          <p:nvPicPr>
            <p:cNvPr id="10" name="Picture 9">
              <a:extLst>
                <a:ext uri="{FF2B5EF4-FFF2-40B4-BE49-F238E27FC236}">
                  <a16:creationId xmlns:a16="http://schemas.microsoft.com/office/drawing/2014/main" id="{EE09F4FC-1B05-4358-AA6C-39832013FAD1}"/>
                </a:ext>
              </a:extLst>
            </p:cNvPr>
            <p:cNvPicPr>
              <a:picLocks noChangeAspect="1"/>
            </p:cNvPicPr>
            <p:nvPr/>
          </p:nvPicPr>
          <p:blipFill>
            <a:blip r:embed="rId4"/>
            <a:stretch>
              <a:fillRect/>
            </a:stretch>
          </p:blipFill>
          <p:spPr>
            <a:xfrm>
              <a:off x="1418642" y="1472313"/>
              <a:ext cx="3191016" cy="2005466"/>
            </a:xfrm>
            <a:prstGeom prst="rect">
              <a:avLst/>
            </a:prstGeom>
            <a:ln w="3175">
              <a:solidFill>
                <a:schemeClr val="accent3">
                  <a:lumMod val="75000"/>
                </a:schemeClr>
              </a:solidFill>
            </a:ln>
          </p:spPr>
        </p:pic>
        <p:pic>
          <p:nvPicPr>
            <p:cNvPr id="11" name="Picture 10">
              <a:extLst>
                <a:ext uri="{FF2B5EF4-FFF2-40B4-BE49-F238E27FC236}">
                  <a16:creationId xmlns:a16="http://schemas.microsoft.com/office/drawing/2014/main" id="{4DE6F1E4-BDAD-42E0-BA4A-CF9F30366B30}"/>
                </a:ext>
              </a:extLst>
            </p:cNvPr>
            <p:cNvPicPr>
              <a:picLocks noChangeAspect="1"/>
            </p:cNvPicPr>
            <p:nvPr/>
          </p:nvPicPr>
          <p:blipFill>
            <a:blip r:embed="rId5"/>
            <a:stretch>
              <a:fillRect/>
            </a:stretch>
          </p:blipFill>
          <p:spPr>
            <a:xfrm>
              <a:off x="854748" y="5114603"/>
              <a:ext cx="2295576" cy="567298"/>
            </a:xfrm>
            <a:prstGeom prst="rect">
              <a:avLst/>
            </a:prstGeom>
            <a:ln w="3175">
              <a:solidFill>
                <a:schemeClr val="accent3">
                  <a:lumMod val="75000"/>
                </a:schemeClr>
              </a:solidFill>
            </a:ln>
          </p:spPr>
        </p:pic>
        <p:sp>
          <p:nvSpPr>
            <p:cNvPr id="6" name="Rectangle 5">
              <a:extLst>
                <a:ext uri="{FF2B5EF4-FFF2-40B4-BE49-F238E27FC236}">
                  <a16:creationId xmlns:a16="http://schemas.microsoft.com/office/drawing/2014/main" id="{44A375EC-5A25-4D1F-AD7E-C6085E86FBCE}"/>
                </a:ext>
              </a:extLst>
            </p:cNvPr>
            <p:cNvSpPr/>
            <p:nvPr/>
          </p:nvSpPr>
          <p:spPr>
            <a:xfrm>
              <a:off x="1574987" y="4025883"/>
              <a:ext cx="3009157" cy="400110"/>
            </a:xfrm>
            <a:prstGeom prst="rect">
              <a:avLst/>
            </a:prstGeom>
          </p:spPr>
          <p:txBody>
            <a:bodyPr wrap="square" anchor="t">
              <a:spAutoFit/>
            </a:bodyPr>
            <a:lstStyle/>
            <a:p>
              <a:r>
                <a:rPr lang="en-US" sz="2000" b="1" dirty="0">
                  <a:solidFill>
                    <a:schemeClr val="accent3">
                      <a:lumMod val="75000"/>
                    </a:schemeClr>
                  </a:solidFill>
                  <a:latin typeface="72 Black"/>
                  <a:cs typeface="Calibri" panose="020F0502020204030204" pitchFamily="34" charset="0"/>
                </a:rPr>
                <a:t>Grammar and Punctuation</a:t>
              </a:r>
            </a:p>
          </p:txBody>
        </p:sp>
      </p:grpSp>
      <p:grpSp>
        <p:nvGrpSpPr>
          <p:cNvPr id="16" name="Group 15">
            <a:extLst>
              <a:ext uri="{FF2B5EF4-FFF2-40B4-BE49-F238E27FC236}">
                <a16:creationId xmlns:a16="http://schemas.microsoft.com/office/drawing/2014/main" id="{8CEDFF9D-3644-4CD0-A449-8541EEF360BC}"/>
              </a:ext>
            </a:extLst>
          </p:cNvPr>
          <p:cNvGrpSpPr/>
          <p:nvPr/>
        </p:nvGrpSpPr>
        <p:grpSpPr>
          <a:xfrm>
            <a:off x="6021343" y="863551"/>
            <a:ext cx="4853672" cy="5796313"/>
            <a:chOff x="6021343" y="863551"/>
            <a:chExt cx="4853672" cy="5796313"/>
          </a:xfrm>
        </p:grpSpPr>
        <p:pic>
          <p:nvPicPr>
            <p:cNvPr id="19" name="Picture 18">
              <a:extLst>
                <a:ext uri="{FF2B5EF4-FFF2-40B4-BE49-F238E27FC236}">
                  <a16:creationId xmlns:a16="http://schemas.microsoft.com/office/drawing/2014/main" id="{04E5D723-A00E-4A1F-AEF2-35F740ADAF10}"/>
                </a:ext>
              </a:extLst>
            </p:cNvPr>
            <p:cNvPicPr>
              <a:picLocks noChangeAspect="1"/>
            </p:cNvPicPr>
            <p:nvPr/>
          </p:nvPicPr>
          <p:blipFill>
            <a:blip r:embed="rId6"/>
            <a:stretch>
              <a:fillRect/>
            </a:stretch>
          </p:blipFill>
          <p:spPr>
            <a:xfrm>
              <a:off x="8325262" y="2465133"/>
              <a:ext cx="2476764" cy="1568664"/>
            </a:xfrm>
            <a:prstGeom prst="rect">
              <a:avLst/>
            </a:prstGeom>
            <a:ln w="3175">
              <a:solidFill>
                <a:schemeClr val="accent3">
                  <a:lumMod val="75000"/>
                </a:schemeClr>
              </a:solidFill>
            </a:ln>
          </p:spPr>
        </p:pic>
        <p:pic>
          <p:nvPicPr>
            <p:cNvPr id="12" name="Picture 11">
              <a:extLst>
                <a:ext uri="{FF2B5EF4-FFF2-40B4-BE49-F238E27FC236}">
                  <a16:creationId xmlns:a16="http://schemas.microsoft.com/office/drawing/2014/main" id="{64635A20-2F3B-44F8-9976-14C0E4397E1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372779" y="4574859"/>
              <a:ext cx="2305892" cy="2085005"/>
            </a:xfrm>
            <a:prstGeom prst="rect">
              <a:avLst/>
            </a:prstGeom>
            <a:ln w="3175">
              <a:solidFill>
                <a:schemeClr val="accent3">
                  <a:lumMod val="75000"/>
                </a:schemeClr>
              </a:solidFill>
            </a:ln>
          </p:spPr>
        </p:pic>
        <p:pic>
          <p:nvPicPr>
            <p:cNvPr id="20" name="Picture 19">
              <a:extLst>
                <a:ext uri="{FF2B5EF4-FFF2-40B4-BE49-F238E27FC236}">
                  <a16:creationId xmlns:a16="http://schemas.microsoft.com/office/drawing/2014/main" id="{8777C7A7-0B52-4E93-9294-8835ADC0D496}"/>
                </a:ext>
              </a:extLst>
            </p:cNvPr>
            <p:cNvPicPr>
              <a:picLocks noChangeAspect="1"/>
            </p:cNvPicPr>
            <p:nvPr/>
          </p:nvPicPr>
          <p:blipFill>
            <a:blip r:embed="rId8"/>
            <a:stretch>
              <a:fillRect/>
            </a:stretch>
          </p:blipFill>
          <p:spPr>
            <a:xfrm>
              <a:off x="6021343" y="1416332"/>
              <a:ext cx="4853672" cy="822045"/>
            </a:xfrm>
            <a:prstGeom prst="rect">
              <a:avLst/>
            </a:prstGeom>
            <a:ln w="3175">
              <a:solidFill>
                <a:schemeClr val="accent3">
                  <a:lumMod val="75000"/>
                </a:schemeClr>
              </a:solidFill>
            </a:ln>
          </p:spPr>
        </p:pic>
        <p:sp>
          <p:nvSpPr>
            <p:cNvPr id="2" name="Rectangle 1">
              <a:extLst>
                <a:ext uri="{FF2B5EF4-FFF2-40B4-BE49-F238E27FC236}">
                  <a16:creationId xmlns:a16="http://schemas.microsoft.com/office/drawing/2014/main" id="{57333FD5-E534-465E-A5B0-B59615CCE1C7}"/>
                </a:ext>
              </a:extLst>
            </p:cNvPr>
            <p:cNvSpPr/>
            <p:nvPr/>
          </p:nvSpPr>
          <p:spPr>
            <a:xfrm>
              <a:off x="6897824" y="863551"/>
              <a:ext cx="3402791" cy="400110"/>
            </a:xfrm>
            <a:prstGeom prst="rect">
              <a:avLst/>
            </a:prstGeom>
          </p:spPr>
          <p:txBody>
            <a:bodyPr wrap="none">
              <a:spAutoFit/>
            </a:bodyPr>
            <a:lstStyle/>
            <a:p>
              <a:r>
                <a:rPr lang="en-US" sz="2000" b="1">
                  <a:solidFill>
                    <a:schemeClr val="accent3">
                      <a:lumMod val="75000"/>
                    </a:schemeClr>
                  </a:solidFill>
                  <a:latin typeface="72 Black"/>
                  <a:cs typeface="Calibri" panose="020F0502020204030204" pitchFamily="34" charset="0"/>
                </a:rPr>
                <a:t>Speak in Your User’s Language</a:t>
              </a:r>
            </a:p>
          </p:txBody>
        </p:sp>
        <p:sp>
          <p:nvSpPr>
            <p:cNvPr id="3" name="Rectangle 2">
              <a:extLst>
                <a:ext uri="{FF2B5EF4-FFF2-40B4-BE49-F238E27FC236}">
                  <a16:creationId xmlns:a16="http://schemas.microsoft.com/office/drawing/2014/main" id="{4A951721-5F94-4C08-AC18-4EE825EC8213}"/>
                </a:ext>
              </a:extLst>
            </p:cNvPr>
            <p:cNvSpPr/>
            <p:nvPr/>
          </p:nvSpPr>
          <p:spPr>
            <a:xfrm>
              <a:off x="7611031" y="4104273"/>
              <a:ext cx="1929887" cy="400110"/>
            </a:xfrm>
            <a:prstGeom prst="rect">
              <a:avLst/>
            </a:prstGeom>
          </p:spPr>
          <p:txBody>
            <a:bodyPr wrap="none" anchor="t">
              <a:spAutoFit/>
            </a:bodyPr>
            <a:lstStyle/>
            <a:p>
              <a:r>
                <a:rPr lang="en-US" sz="2000" b="1" dirty="0">
                  <a:solidFill>
                    <a:schemeClr val="accent3">
                      <a:lumMod val="75000"/>
                    </a:schemeClr>
                  </a:solidFill>
                  <a:latin typeface="72 Black"/>
                  <a:cs typeface="Calibri" panose="020F0502020204030204" pitchFamily="34" charset="0"/>
                </a:rPr>
                <a:t>Efficiency of Use</a:t>
              </a:r>
            </a:p>
          </p:txBody>
        </p:sp>
        <p:pic>
          <p:nvPicPr>
            <p:cNvPr id="14" name="Picture 13">
              <a:extLst>
                <a:ext uri="{FF2B5EF4-FFF2-40B4-BE49-F238E27FC236}">
                  <a16:creationId xmlns:a16="http://schemas.microsoft.com/office/drawing/2014/main" id="{26E46791-FD54-4D89-B978-19969A4203EE}"/>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021343" y="2457219"/>
              <a:ext cx="2165962" cy="1568664"/>
            </a:xfrm>
            <a:prstGeom prst="rect">
              <a:avLst/>
            </a:prstGeom>
            <a:ln w="3175">
              <a:solidFill>
                <a:schemeClr val="accent3">
                  <a:lumMod val="75000"/>
                </a:schemeClr>
              </a:solidFill>
            </a:ln>
          </p:spPr>
        </p:pic>
      </p:grpSp>
    </p:spTree>
    <p:extLst>
      <p:ext uri="{BB962C8B-B14F-4D97-AF65-F5344CB8AC3E}">
        <p14:creationId xmlns:p14="http://schemas.microsoft.com/office/powerpoint/2010/main" val="577117393"/>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a:xfrm>
            <a:off x="310753" y="1071000"/>
            <a:ext cx="11185200" cy="4716000"/>
          </a:xfrm>
        </p:spPr>
        <p:txBody>
          <a:bodyPr>
            <a:noAutofit/>
          </a:bodyPr>
          <a:lstStyle/>
          <a:p>
            <a:pPr marL="342900" indent="-342900">
              <a:buFont typeface="Wingdings" panose="05000000000000000000" pitchFamily="2" charset="2"/>
              <a:buChar char="§"/>
            </a:pPr>
            <a:r>
              <a:rPr lang="en-US" sz="2400" b="1">
                <a:solidFill>
                  <a:schemeClr val="accent3">
                    <a:lumMod val="75000"/>
                  </a:schemeClr>
                </a:solidFill>
                <a:latin typeface="72"/>
              </a:rPr>
              <a:t>Introduction</a:t>
            </a:r>
          </a:p>
          <a:p>
            <a:pPr marL="342900" indent="-342900">
              <a:buFont typeface="Wingdings" panose="05000000000000000000" pitchFamily="2" charset="2"/>
              <a:buChar char="§"/>
            </a:pPr>
            <a:r>
              <a:rPr lang="en-US" sz="2400" b="1">
                <a:solidFill>
                  <a:schemeClr val="accent3">
                    <a:lumMod val="75000"/>
                  </a:schemeClr>
                </a:solidFill>
                <a:latin typeface="72"/>
              </a:rPr>
              <a:t>UA Involvement in the Product Journey  </a:t>
            </a:r>
          </a:p>
          <a:p>
            <a:pPr marL="342900" indent="-342900">
              <a:buFont typeface="Wingdings" panose="05000000000000000000" pitchFamily="2" charset="2"/>
              <a:buChar char="§"/>
            </a:pPr>
            <a:r>
              <a:rPr lang="en-US" sz="2400" b="1">
                <a:solidFill>
                  <a:schemeClr val="accent3">
                    <a:lumMod val="75000"/>
                  </a:schemeClr>
                </a:solidFill>
                <a:latin typeface="72"/>
              </a:rPr>
              <a:t>Heuristics of UI Design </a:t>
            </a:r>
          </a:p>
          <a:p>
            <a:pPr marL="342900" indent="-342900">
              <a:buFont typeface="Wingdings" panose="05000000000000000000" pitchFamily="2" charset="2"/>
              <a:buChar char="§"/>
            </a:pPr>
            <a:r>
              <a:rPr lang="en-US" sz="2400" b="1">
                <a:solidFill>
                  <a:schemeClr val="accent3">
                    <a:lumMod val="75000"/>
                  </a:schemeClr>
                </a:solidFill>
                <a:latin typeface="72"/>
              </a:rPr>
              <a:t>UA Heuristics with Examples</a:t>
            </a:r>
          </a:p>
          <a:p>
            <a:pPr marL="342900" indent="-342900">
              <a:buFont typeface="Wingdings" panose="05000000000000000000" pitchFamily="2" charset="2"/>
              <a:buChar char="§"/>
            </a:pPr>
            <a:r>
              <a:rPr lang="en-US" sz="2400" b="1">
                <a:solidFill>
                  <a:schemeClr val="accent3">
                    <a:lumMod val="75000"/>
                  </a:schemeClr>
                </a:solidFill>
                <a:latin typeface="72"/>
              </a:rPr>
              <a:t>Usability Testing – A User Assistance Perspective</a:t>
            </a:r>
          </a:p>
          <a:p>
            <a:pPr marL="342900" indent="-342900">
              <a:buFont typeface="Wingdings" panose="05000000000000000000" pitchFamily="2" charset="2"/>
              <a:buChar char="§"/>
            </a:pPr>
            <a:r>
              <a:rPr lang="en-US" sz="2400" b="1">
                <a:solidFill>
                  <a:schemeClr val="accent3">
                    <a:lumMod val="75000"/>
                  </a:schemeClr>
                </a:solidFill>
                <a:latin typeface="72"/>
              </a:rPr>
              <a:t>The Key Take-Aways</a:t>
            </a:r>
          </a:p>
          <a:p>
            <a:endParaRPr lang="en-US" sz="2400" b="1">
              <a:solidFill>
                <a:schemeClr val="accent3">
                  <a:lumMod val="75000"/>
                </a:schemeClr>
              </a:solidFill>
              <a:latin typeface="72"/>
            </a:endParaRPr>
          </a:p>
          <a:p>
            <a:endParaRPr lang="en-US" sz="2400" b="1">
              <a:solidFill>
                <a:schemeClr val="accent3">
                  <a:lumMod val="75000"/>
                </a:schemeClr>
              </a:solidFill>
              <a:latin typeface="72"/>
            </a:endParaRPr>
          </a:p>
        </p:txBody>
      </p:sp>
      <p:sp>
        <p:nvSpPr>
          <p:cNvPr id="7" name="Title 2">
            <a:extLst>
              <a:ext uri="{FF2B5EF4-FFF2-40B4-BE49-F238E27FC236}">
                <a16:creationId xmlns:a16="http://schemas.microsoft.com/office/drawing/2014/main" id="{E2CB4DC0-CB54-416A-BDAB-C4F93183E1C7}"/>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lvl="0"/>
            <a:r>
              <a:rPr lang="en-US" sz="3200">
                <a:latin typeface="72"/>
              </a:rPr>
              <a:t>Agenda</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7D0AB2A-F255-42AA-B9E1-1BA80EEA465F}"/>
              </a:ext>
            </a:extLst>
          </p:cNvPr>
          <p:cNvSpPr txBox="1">
            <a:spLocks/>
          </p:cNvSpPr>
          <p:nvPr/>
        </p:nvSpPr>
        <p:spPr bwMode="black">
          <a:xfrm>
            <a:off x="243339" y="2809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dirty="0">
                <a:latin typeface="72"/>
              </a:rPr>
              <a:t>The key take-aways</a:t>
            </a:r>
          </a:p>
        </p:txBody>
      </p:sp>
      <p:grpSp>
        <p:nvGrpSpPr>
          <p:cNvPr id="2" name="Group 1">
            <a:extLst>
              <a:ext uri="{FF2B5EF4-FFF2-40B4-BE49-F238E27FC236}">
                <a16:creationId xmlns:a16="http://schemas.microsoft.com/office/drawing/2014/main" id="{1DF1F06B-C97C-43FF-83DC-4CDB05629D8F}"/>
              </a:ext>
            </a:extLst>
          </p:cNvPr>
          <p:cNvGrpSpPr/>
          <p:nvPr/>
        </p:nvGrpSpPr>
        <p:grpSpPr>
          <a:xfrm>
            <a:off x="243339" y="520542"/>
            <a:ext cx="12419668" cy="7178888"/>
            <a:chOff x="243339" y="520542"/>
            <a:chExt cx="12419668" cy="7178888"/>
          </a:xfrm>
        </p:grpSpPr>
        <p:pic>
          <p:nvPicPr>
            <p:cNvPr id="9" name="Picture 8">
              <a:extLst>
                <a:ext uri="{FF2B5EF4-FFF2-40B4-BE49-F238E27FC236}">
                  <a16:creationId xmlns:a16="http://schemas.microsoft.com/office/drawing/2014/main" id="{2C9742D4-108A-4A6F-955D-38F1C9EA61F1}"/>
                </a:ext>
              </a:extLst>
            </p:cNvPr>
            <p:cNvPicPr>
              <a:picLocks noChangeAspect="1"/>
            </p:cNvPicPr>
            <p:nvPr/>
          </p:nvPicPr>
          <p:blipFill>
            <a:blip r:embed="rId3"/>
            <a:stretch>
              <a:fillRect/>
            </a:stretch>
          </p:blipFill>
          <p:spPr>
            <a:xfrm>
              <a:off x="9582681" y="1725590"/>
              <a:ext cx="3080326" cy="3080326"/>
            </a:xfrm>
            <a:prstGeom prst="rect">
              <a:avLst/>
            </a:prstGeom>
          </p:spPr>
        </p:pic>
        <p:sp>
          <p:nvSpPr>
            <p:cNvPr id="26" name="Rectangle 25">
              <a:extLst>
                <a:ext uri="{FF2B5EF4-FFF2-40B4-BE49-F238E27FC236}">
                  <a16:creationId xmlns:a16="http://schemas.microsoft.com/office/drawing/2014/main" id="{B8F6A500-58CC-4CA9-AED5-B940C535B9FF}"/>
                </a:ext>
              </a:extLst>
            </p:cNvPr>
            <p:cNvSpPr/>
            <p:nvPr/>
          </p:nvSpPr>
          <p:spPr>
            <a:xfrm>
              <a:off x="243339" y="520542"/>
              <a:ext cx="9729536" cy="7178888"/>
            </a:xfrm>
            <a:prstGeom prst="rect">
              <a:avLst/>
            </a:prstGeom>
          </p:spPr>
          <p:txBody>
            <a:bodyPr wrap="square">
              <a:spAutoFit/>
            </a:bodyPr>
            <a:lstStyle/>
            <a:p>
              <a:pPr marL="342900" lvl="0" indent="-342900" defTabSz="1088558">
                <a:spcBef>
                  <a:spcPts val="3000"/>
                </a:spcBef>
                <a:buClr>
                  <a:schemeClr val="accent3">
                    <a:lumMod val="75000"/>
                  </a:schemeClr>
                </a:buClr>
                <a:buSzPct val="80000"/>
                <a:buFont typeface="Wingdings" panose="05000000000000000000" pitchFamily="2" charset="2"/>
                <a:buChar char="§"/>
              </a:pPr>
              <a:r>
                <a:rPr lang="en-US" sz="2200" dirty="0">
                  <a:solidFill>
                    <a:srgbClr val="008FD3">
                      <a:lumMod val="75000"/>
                    </a:srgbClr>
                  </a:solidFill>
                  <a:latin typeface="72"/>
                </a:rPr>
                <a:t>As a technical communicator, involving the concept of </a:t>
              </a:r>
              <a:r>
                <a:rPr lang="en-US" sz="2200" b="1" dirty="0">
                  <a:solidFill>
                    <a:srgbClr val="008FD3">
                      <a:lumMod val="75000"/>
                    </a:srgbClr>
                  </a:solidFill>
                  <a:latin typeface="72"/>
                </a:rPr>
                <a:t>Usability Testing </a:t>
              </a:r>
              <a:r>
                <a:rPr lang="en-US" sz="2200" dirty="0">
                  <a:solidFill>
                    <a:srgbClr val="008FD3">
                      <a:lumMod val="75000"/>
                    </a:srgbClr>
                  </a:solidFill>
                  <a:latin typeface="72"/>
                </a:rPr>
                <a:t>in the product journey will result in user-friendly, feasible product. </a:t>
              </a:r>
            </a:p>
            <a:p>
              <a:pPr marL="342900" lvl="0" indent="-342900" defTabSz="1088558">
                <a:spcBef>
                  <a:spcPts val="3000"/>
                </a:spcBef>
                <a:buClr>
                  <a:schemeClr val="accent3">
                    <a:lumMod val="75000"/>
                  </a:schemeClr>
                </a:buClr>
                <a:buSzPct val="80000"/>
                <a:buFont typeface="Wingdings" panose="05000000000000000000" pitchFamily="2" charset="2"/>
                <a:buChar char="§"/>
              </a:pPr>
              <a:r>
                <a:rPr lang="en-US" sz="2200" b="1" dirty="0">
                  <a:solidFill>
                    <a:srgbClr val="008FD3">
                      <a:lumMod val="75000"/>
                    </a:srgbClr>
                  </a:solidFill>
                  <a:latin typeface="72"/>
                </a:rPr>
                <a:t>UA Heuristics </a:t>
              </a:r>
              <a:r>
                <a:rPr lang="en-US" sz="2200" dirty="0">
                  <a:solidFill>
                    <a:srgbClr val="008FD3">
                      <a:lumMod val="75000"/>
                    </a:srgbClr>
                  </a:solidFill>
                  <a:latin typeface="72"/>
                </a:rPr>
                <a:t>is one such key factor to look into during the testing and the review phase. </a:t>
              </a: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Visibility of System Status: </a:t>
              </a:r>
              <a:r>
                <a:rPr lang="en-US" sz="2000" dirty="0">
                  <a:solidFill>
                    <a:srgbClr val="008FD3">
                      <a:lumMod val="75000"/>
                    </a:srgbClr>
                  </a:solidFill>
                  <a:latin typeface="72"/>
                </a:rPr>
                <a:t>Engaging</a:t>
              </a:r>
              <a:r>
                <a:rPr lang="en-US" sz="2000" b="1" dirty="0">
                  <a:solidFill>
                    <a:srgbClr val="008FD3">
                      <a:lumMod val="75000"/>
                    </a:srgbClr>
                  </a:solidFill>
                  <a:latin typeface="72"/>
                </a:rPr>
                <a:t> </a:t>
              </a:r>
              <a:r>
                <a:rPr lang="en-US" sz="2000" b="1" dirty="0">
                  <a:solidFill>
                    <a:schemeClr val="accent3">
                      <a:lumMod val="75000"/>
                    </a:schemeClr>
                  </a:solidFill>
                  <a:latin typeface="72 Black"/>
                </a:rPr>
                <a:t>System Status, Confirmation &amp; Error Handling</a:t>
              </a:r>
              <a:endParaRPr lang="en-US" sz="2000" b="1" dirty="0">
                <a:solidFill>
                  <a:srgbClr val="008FD3">
                    <a:lumMod val="75000"/>
                  </a:srgbClr>
                </a:solidFill>
                <a:latin typeface="72"/>
              </a:endParaRP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Error Prevention: </a:t>
              </a:r>
              <a:r>
                <a:rPr lang="en-US" sz="2000" dirty="0">
                  <a:solidFill>
                    <a:srgbClr val="008FD3">
                      <a:lumMod val="75000"/>
                    </a:srgbClr>
                  </a:solidFill>
                  <a:latin typeface="72"/>
                </a:rPr>
                <a:t>Provide</a:t>
              </a:r>
              <a:r>
                <a:rPr lang="en-US" sz="2000" b="1" dirty="0">
                  <a:solidFill>
                    <a:srgbClr val="008FD3">
                      <a:lumMod val="75000"/>
                    </a:srgbClr>
                  </a:solidFill>
                  <a:latin typeface="72"/>
                </a:rPr>
                <a:t> </a:t>
              </a:r>
              <a:r>
                <a:rPr lang="en-US" sz="2000" dirty="0">
                  <a:solidFill>
                    <a:srgbClr val="008FD3">
                      <a:lumMod val="75000"/>
                    </a:srgbClr>
                  </a:solidFill>
                  <a:latin typeface="72"/>
                </a:rPr>
                <a:t>proper</a:t>
              </a:r>
              <a:r>
                <a:rPr lang="en-US" sz="2000" b="1" dirty="0">
                  <a:solidFill>
                    <a:srgbClr val="008FD3">
                      <a:lumMod val="75000"/>
                    </a:srgbClr>
                  </a:solidFill>
                  <a:latin typeface="72"/>
                </a:rPr>
                <a:t> Constraints, Suggestions, </a:t>
              </a:r>
              <a:r>
                <a:rPr lang="en-US" sz="2000" dirty="0">
                  <a:solidFill>
                    <a:srgbClr val="008FD3">
                      <a:lumMod val="75000"/>
                    </a:srgbClr>
                  </a:solidFill>
                  <a:latin typeface="72"/>
                </a:rPr>
                <a:t>and</a:t>
              </a:r>
              <a:r>
                <a:rPr lang="en-US" sz="2000" b="1" dirty="0">
                  <a:solidFill>
                    <a:srgbClr val="008FD3">
                      <a:lumMod val="75000"/>
                    </a:srgbClr>
                  </a:solidFill>
                  <a:latin typeface="72"/>
                </a:rPr>
                <a:t> Warnings</a:t>
              </a: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Flexibility &amp; Efficiency of use: </a:t>
              </a:r>
              <a:r>
                <a:rPr lang="en-US" sz="2000" dirty="0">
                  <a:solidFill>
                    <a:srgbClr val="008FD3">
                      <a:lumMod val="75000"/>
                    </a:srgbClr>
                  </a:solidFill>
                  <a:latin typeface="72"/>
                </a:rPr>
                <a:t>A good </a:t>
              </a:r>
              <a:r>
                <a:rPr lang="en-US" sz="2000" b="1" dirty="0">
                  <a:solidFill>
                    <a:srgbClr val="008FD3">
                      <a:lumMod val="75000"/>
                    </a:srgbClr>
                  </a:solidFill>
                  <a:latin typeface="72"/>
                </a:rPr>
                <a:t>On-Boarding process, </a:t>
              </a:r>
              <a:r>
                <a:rPr lang="en-US" sz="2000" dirty="0">
                  <a:solidFill>
                    <a:srgbClr val="008FD3">
                      <a:lumMod val="75000"/>
                    </a:srgbClr>
                  </a:solidFill>
                  <a:latin typeface="72"/>
                </a:rPr>
                <a:t>informing </a:t>
              </a:r>
              <a:r>
                <a:rPr lang="en-US" sz="2000" b="1" dirty="0">
                  <a:solidFill>
                    <a:srgbClr val="008FD3">
                      <a:lumMod val="75000"/>
                    </a:srgbClr>
                  </a:solidFill>
                  <a:latin typeface="72"/>
                </a:rPr>
                <a:t>new changes, &amp; In-App Guidance. </a:t>
              </a: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Error Recovery: </a:t>
              </a:r>
              <a:r>
                <a:rPr lang="en-US" sz="2000" dirty="0">
                  <a:solidFill>
                    <a:srgbClr val="008FD3">
                      <a:lumMod val="75000"/>
                    </a:srgbClr>
                  </a:solidFill>
                  <a:latin typeface="72"/>
                </a:rPr>
                <a:t>Optimal ways of </a:t>
              </a:r>
              <a:r>
                <a:rPr lang="en-US" sz="2000" b="1" dirty="0">
                  <a:solidFill>
                    <a:srgbClr val="008FD3">
                      <a:lumMod val="75000"/>
                    </a:srgbClr>
                  </a:solidFill>
                  <a:latin typeface="72"/>
                </a:rPr>
                <a:t>Recognizing, Diagnosing, and Recovering </a:t>
              </a:r>
              <a:r>
                <a:rPr lang="en-US" sz="2000" dirty="0">
                  <a:solidFill>
                    <a:srgbClr val="008FD3">
                      <a:lumMod val="75000"/>
                    </a:srgbClr>
                  </a:solidFill>
                  <a:latin typeface="72"/>
                </a:rPr>
                <a:t>from</a:t>
              </a:r>
              <a:r>
                <a:rPr lang="en-US" sz="2000" b="1" dirty="0">
                  <a:solidFill>
                    <a:srgbClr val="008FD3">
                      <a:lumMod val="75000"/>
                    </a:srgbClr>
                  </a:solidFill>
                  <a:latin typeface="72"/>
                </a:rPr>
                <a:t> </a:t>
              </a:r>
              <a:r>
                <a:rPr lang="en-US" sz="2000" dirty="0">
                  <a:solidFill>
                    <a:srgbClr val="008FD3">
                      <a:lumMod val="75000"/>
                    </a:srgbClr>
                  </a:solidFill>
                  <a:latin typeface="72"/>
                </a:rPr>
                <a:t>the errors. </a:t>
              </a: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Match Between the System &amp; the Real World: </a:t>
              </a:r>
              <a:r>
                <a:rPr lang="en-US" sz="2000" dirty="0">
                  <a:solidFill>
                    <a:srgbClr val="008FD3">
                      <a:lumMod val="75000"/>
                    </a:srgbClr>
                  </a:solidFill>
                  <a:latin typeface="72"/>
                </a:rPr>
                <a:t>Prefer </a:t>
              </a:r>
              <a:r>
                <a:rPr lang="en-US" sz="2000" b="1" dirty="0">
                  <a:solidFill>
                    <a:srgbClr val="008FD3">
                      <a:lumMod val="75000"/>
                    </a:srgbClr>
                  </a:solidFill>
                  <a:latin typeface="72"/>
                </a:rPr>
                <a:t>familiar language </a:t>
              </a:r>
              <a:r>
                <a:rPr lang="en-US" sz="2000" dirty="0">
                  <a:solidFill>
                    <a:srgbClr val="008FD3">
                      <a:lumMod val="75000"/>
                    </a:srgbClr>
                  </a:solidFill>
                  <a:latin typeface="72"/>
                </a:rPr>
                <a:t>than mere technical jargons. </a:t>
              </a:r>
            </a:p>
            <a:p>
              <a:pPr marL="1066675" lvl="3" indent="-342900" defTabSz="1088558">
                <a:spcBef>
                  <a:spcPts val="300"/>
                </a:spcBef>
                <a:buClr>
                  <a:schemeClr val="accent3">
                    <a:lumMod val="75000"/>
                  </a:schemeClr>
                </a:buClr>
                <a:buSzPct val="100000"/>
                <a:buFont typeface="Wingdings" panose="05000000000000000000" pitchFamily="2" charset="2"/>
                <a:buChar char="§"/>
              </a:pPr>
              <a:r>
                <a:rPr lang="en-US" sz="2000" b="1" dirty="0">
                  <a:solidFill>
                    <a:schemeClr val="accent1"/>
                  </a:solidFill>
                  <a:latin typeface="72"/>
                </a:rPr>
                <a:t>Consistency and Standards: </a:t>
              </a:r>
              <a:r>
                <a:rPr lang="en-US" sz="2000" dirty="0">
                  <a:solidFill>
                    <a:srgbClr val="008FD3">
                      <a:lumMod val="75000"/>
                    </a:srgbClr>
                  </a:solidFill>
                  <a:latin typeface="72"/>
                </a:rPr>
                <a:t>Use your </a:t>
              </a:r>
              <a:r>
                <a:rPr lang="en-US" sz="2000" b="1" dirty="0">
                  <a:solidFill>
                    <a:srgbClr val="008FD3">
                      <a:lumMod val="75000"/>
                    </a:srgbClr>
                  </a:solidFill>
                  <a:latin typeface="72"/>
                </a:rPr>
                <a:t>Brand Voice </a:t>
              </a:r>
              <a:r>
                <a:rPr lang="en-US" sz="2000" dirty="0">
                  <a:solidFill>
                    <a:srgbClr val="008FD3">
                      <a:lumMod val="75000"/>
                    </a:srgbClr>
                  </a:solidFill>
                  <a:latin typeface="72"/>
                </a:rPr>
                <a:t>to convey any information. </a:t>
              </a:r>
            </a:p>
            <a:p>
              <a:pPr marL="342900" lvl="0" indent="-342900" defTabSz="1088558">
                <a:spcBef>
                  <a:spcPts val="3000"/>
                </a:spcBef>
                <a:buClr>
                  <a:schemeClr val="accent3">
                    <a:lumMod val="75000"/>
                  </a:schemeClr>
                </a:buClr>
                <a:buSzPct val="80000"/>
                <a:buFont typeface="Wingdings" panose="05000000000000000000" pitchFamily="2" charset="2"/>
                <a:buChar char="§"/>
              </a:pPr>
              <a:r>
                <a:rPr lang="en-US" sz="2000" dirty="0">
                  <a:solidFill>
                    <a:srgbClr val="008FD3">
                      <a:lumMod val="75000"/>
                    </a:srgbClr>
                  </a:solidFill>
                  <a:latin typeface="72"/>
                </a:rPr>
                <a:t>Other factors such as </a:t>
              </a:r>
              <a:r>
                <a:rPr lang="en-US" sz="2000" b="1" dirty="0">
                  <a:solidFill>
                    <a:srgbClr val="008FD3">
                      <a:lumMod val="75000"/>
                    </a:srgbClr>
                  </a:solidFill>
                  <a:latin typeface="72"/>
                </a:rPr>
                <a:t>Aesthetic &amp; Minimalistic Design, Grammar &amp; Punctuation, Efficiency of Use </a:t>
              </a:r>
              <a:r>
                <a:rPr lang="en-US" sz="2000" dirty="0">
                  <a:solidFill>
                    <a:srgbClr val="008FD3">
                      <a:lumMod val="75000"/>
                    </a:srgbClr>
                  </a:solidFill>
                  <a:latin typeface="72"/>
                </a:rPr>
                <a:t>will enhance the acceptance of the product. </a:t>
              </a:r>
              <a:endParaRPr lang="en-US" sz="2000" b="1" dirty="0">
                <a:solidFill>
                  <a:srgbClr val="008FD3">
                    <a:lumMod val="75000"/>
                  </a:srgbClr>
                </a:solidFill>
                <a:latin typeface="72"/>
              </a:endParaRPr>
            </a:p>
            <a:p>
              <a:pPr marL="723775" lvl="3" defTabSz="1088558">
                <a:spcBef>
                  <a:spcPts val="300"/>
                </a:spcBef>
                <a:buClr>
                  <a:srgbClr val="000000"/>
                </a:buClr>
                <a:buSzPct val="100000"/>
                <a:buNone/>
              </a:pPr>
              <a:endParaRPr lang="en-US" sz="2000" b="1" dirty="0">
                <a:solidFill>
                  <a:srgbClr val="008FD3">
                    <a:lumMod val="75000"/>
                  </a:srgbClr>
                </a:solidFill>
                <a:latin typeface="72"/>
              </a:endParaRPr>
            </a:p>
            <a:p>
              <a:pPr marL="723775" lvl="3" defTabSz="1088558">
                <a:spcBef>
                  <a:spcPts val="300"/>
                </a:spcBef>
                <a:buClr>
                  <a:srgbClr val="000000"/>
                </a:buClr>
                <a:buSzPct val="100000"/>
                <a:buNone/>
              </a:pPr>
              <a:endParaRPr lang="en-US" sz="2000" b="1" dirty="0">
                <a:solidFill>
                  <a:srgbClr val="008FD3">
                    <a:lumMod val="75000"/>
                  </a:srgbClr>
                </a:solidFill>
                <a:latin typeface="72"/>
              </a:endParaRPr>
            </a:p>
            <a:p>
              <a:pPr marL="723775" lvl="3" defTabSz="1088558">
                <a:spcBef>
                  <a:spcPts val="300"/>
                </a:spcBef>
                <a:buClr>
                  <a:srgbClr val="000000"/>
                </a:buClr>
                <a:buSzPct val="100000"/>
                <a:buNone/>
              </a:pPr>
              <a:endParaRPr lang="en-US" sz="2000" b="1" dirty="0">
                <a:solidFill>
                  <a:srgbClr val="008FD3">
                    <a:lumMod val="75000"/>
                  </a:srgbClr>
                </a:solidFill>
                <a:latin typeface="72"/>
              </a:endParaRPr>
            </a:p>
          </p:txBody>
        </p:sp>
      </p:grpSp>
    </p:spTree>
    <p:extLst>
      <p:ext uri="{BB962C8B-B14F-4D97-AF65-F5344CB8AC3E}">
        <p14:creationId xmlns:p14="http://schemas.microsoft.com/office/powerpoint/2010/main" val="124681728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E6236D-D4ED-40F7-8AD6-FF3A7C86C89D}"/>
              </a:ext>
            </a:extLst>
          </p:cNvPr>
          <p:cNvPicPr>
            <a:picLocks noChangeAspect="1"/>
          </p:cNvPicPr>
          <p:nvPr/>
        </p:nvPicPr>
        <p:blipFill rotWithShape="1">
          <a:blip r:embed="rId3">
            <a:extLst>
              <a:ext uri="{28A0092B-C50C-407E-A947-70E740481C1C}">
                <a14:useLocalDpi xmlns:a14="http://schemas.microsoft.com/office/drawing/2010/main"/>
              </a:ext>
            </a:extLst>
          </a:blip>
          <a:srcRect r="-2"/>
          <a:stretch/>
        </p:blipFill>
        <p:spPr>
          <a:xfrm>
            <a:off x="6097587" y="2820179"/>
            <a:ext cx="5965625" cy="2662268"/>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sp>
        <p:nvSpPr>
          <p:cNvPr id="106"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3233"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1704734" y="245111"/>
            <a:ext cx="9768622" cy="1199515"/>
          </a:xfrm>
        </p:spPr>
        <p:txBody>
          <a:bodyPr vert="horz" lIns="91440" tIns="45720" rIns="91440" bIns="45720" rtlCol="0" anchor="ctr">
            <a:normAutofit/>
          </a:bodyPr>
          <a:lstStyle/>
          <a:p>
            <a:pPr lvl="0"/>
            <a:r>
              <a:rPr lang="en-US" sz="6000" b="1" dirty="0">
                <a:solidFill>
                  <a:schemeClr val="accent1"/>
                </a:solidFill>
                <a:latin typeface="72 Black"/>
              </a:rPr>
              <a:t>“</a:t>
            </a:r>
            <a:r>
              <a:rPr lang="en-US" sz="6000" b="1" kern="1200" dirty="0">
                <a:solidFill>
                  <a:schemeClr val="accent1"/>
                </a:solidFill>
                <a:latin typeface="72 Black"/>
              </a:rPr>
              <a:t>Explore, </a:t>
            </a:r>
            <a:r>
              <a:rPr lang="en-US" sz="6000" b="1" dirty="0">
                <a:solidFill>
                  <a:schemeClr val="accent4"/>
                </a:solidFill>
                <a:latin typeface="72 Black"/>
              </a:rPr>
              <a:t>Enrich</a:t>
            </a:r>
            <a:r>
              <a:rPr lang="en-US" sz="6000" b="1" kern="1200" dirty="0">
                <a:solidFill>
                  <a:schemeClr val="accent1"/>
                </a:solidFill>
                <a:latin typeface="72 Black"/>
              </a:rPr>
              <a:t>, Empower.”</a:t>
            </a:r>
          </a:p>
        </p:txBody>
      </p:sp>
      <p:sp>
        <p:nvSpPr>
          <p:cNvPr id="4" name="TextBox 3">
            <a:extLst>
              <a:ext uri="{FF2B5EF4-FFF2-40B4-BE49-F238E27FC236}">
                <a16:creationId xmlns:a16="http://schemas.microsoft.com/office/drawing/2014/main" id="{946BCE10-D1E9-4D34-B96A-4656E9C0BDB2}"/>
              </a:ext>
            </a:extLst>
          </p:cNvPr>
          <p:cNvSpPr txBox="1"/>
          <p:nvPr/>
        </p:nvSpPr>
        <p:spPr>
          <a:xfrm>
            <a:off x="680732" y="2751106"/>
            <a:ext cx="8443080" cy="2662267"/>
          </a:xfrm>
          <a:prstGeom prst="rect">
            <a:avLst/>
          </a:prstGeom>
          <a:noFill/>
        </p:spPr>
        <p:txBody>
          <a:bodyPr wrap="square" rtlCol="0" anchor="t">
            <a:spAutoFit/>
          </a:bodyPr>
          <a:lstStyle/>
          <a:p>
            <a:pPr>
              <a:spcAft>
                <a:spcPts val="600"/>
              </a:spcAft>
            </a:pPr>
            <a:r>
              <a:rPr lang="en-US" sz="6600" b="1">
                <a:latin typeface="72 Black"/>
              </a:rPr>
              <a:t>Any Questions</a:t>
            </a:r>
            <a:endParaRPr lang="en-US" b="1">
              <a:latin typeface="72 Black"/>
            </a:endParaRPr>
          </a:p>
          <a:p>
            <a:pPr>
              <a:spcAft>
                <a:spcPts val="600"/>
              </a:spcAft>
            </a:pPr>
            <a:r>
              <a:rPr lang="en-US" sz="9600" b="1">
                <a:latin typeface="72 Black"/>
              </a:rPr>
              <a:t>        ?</a:t>
            </a:r>
            <a:endParaRPr lang="en-US" sz="9600" b="1">
              <a:latin typeface="72 Black"/>
              <a:cs typeface="Arial"/>
            </a:endParaRPr>
          </a:p>
        </p:txBody>
      </p:sp>
    </p:spTree>
    <p:extLst>
      <p:ext uri="{BB962C8B-B14F-4D97-AF65-F5344CB8AC3E}">
        <p14:creationId xmlns:p14="http://schemas.microsoft.com/office/powerpoint/2010/main" val="3734595949"/>
      </p:ext>
    </p:extLst>
  </p:cSld>
  <p:clrMapOvr>
    <a:overrideClrMapping bg1="dk1" tx1="lt1" bg2="dk2" tx2="lt2" accent1="accent1" accent2="accent2" accent3="accent3" accent4="accent4" accent5="accent5" accent6="accent6" hlink="hlink" folHlink="folHlink"/>
  </p:clrMapOvr>
  <p:transition spd="slow" advClick="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act information"/>
          <p:cNvSpPr>
            <a:spLocks noGrp="1"/>
          </p:cNvSpPr>
          <p:nvPr>
            <p:ph type="body" sz="quarter" idx="10"/>
          </p:nvPr>
        </p:nvSpPr>
        <p:spPr>
          <a:xfrm>
            <a:off x="503999" y="3637007"/>
            <a:ext cx="5593588" cy="2501010"/>
          </a:xfrm>
        </p:spPr>
        <p:txBody>
          <a:bodyPr/>
          <a:lstStyle/>
          <a:p>
            <a:r>
              <a:rPr lang="en-US" sz="2000">
                <a:solidFill>
                  <a:schemeClr val="accent1"/>
                </a:solidFill>
                <a:latin typeface="Calibri" panose="020F0502020204030204" pitchFamily="34" charset="0"/>
                <a:cs typeface="Calibri" panose="020F0502020204030204" pitchFamily="34" charset="0"/>
              </a:rPr>
              <a:t>Contact Information:</a:t>
            </a:r>
          </a:p>
          <a:p>
            <a:pPr lvl="0"/>
            <a:r>
              <a:rPr lang="en-US" sz="1800" b="1">
                <a:latin typeface="Calibri" panose="020F0502020204030204" pitchFamily="34" charset="0"/>
                <a:cs typeface="Calibri" panose="020F0502020204030204" pitchFamily="34" charset="0"/>
              </a:rPr>
              <a:t>Aishwarya Bettadkurli Rajesh </a:t>
            </a:r>
          </a:p>
          <a:p>
            <a:pPr lvl="0"/>
            <a:r>
              <a:rPr lang="en-US" sz="1800" b="1">
                <a:latin typeface="Calibri" panose="020F0502020204030204" pitchFamily="34" charset="0"/>
                <a:cs typeface="Calibri" panose="020F0502020204030204" pitchFamily="34" charset="0"/>
              </a:rPr>
              <a:t>Soumyavathi Venkatesh </a:t>
            </a:r>
          </a:p>
          <a:p>
            <a:pPr lvl="1"/>
            <a:r>
              <a:rPr lang="en-US" sz="2000">
                <a:solidFill>
                  <a:schemeClr val="accent1"/>
                </a:solidFill>
                <a:latin typeface="Calibri" panose="020F0502020204030204" pitchFamily="34" charset="0"/>
                <a:cs typeface="Calibri" panose="020F0502020204030204" pitchFamily="34" charset="0"/>
              </a:rPr>
              <a:t>Team User Assistance,</a:t>
            </a:r>
          </a:p>
          <a:p>
            <a:pPr lvl="1"/>
            <a:r>
              <a:rPr lang="en-US" sz="2000" b="1">
                <a:solidFill>
                  <a:schemeClr val="accent1"/>
                </a:solidFill>
                <a:latin typeface="Calibri" panose="020F0502020204030204" pitchFamily="34" charset="0"/>
                <a:cs typeface="Calibri" panose="020F0502020204030204" pitchFamily="34" charset="0"/>
              </a:rPr>
              <a:t>Analytics UX/UA IND,</a:t>
            </a:r>
          </a:p>
          <a:p>
            <a:pPr lvl="1"/>
            <a:r>
              <a:rPr lang="en-US" sz="2000">
                <a:solidFill>
                  <a:schemeClr val="accent1"/>
                </a:solidFill>
                <a:latin typeface="Calibri" panose="020F0502020204030204" pitchFamily="34" charset="0"/>
                <a:cs typeface="Calibri" panose="020F0502020204030204" pitchFamily="34" charset="0"/>
              </a:rPr>
              <a:t>SAP Labs India Pvt. Ltd, 560066</a:t>
            </a:r>
          </a:p>
        </p:txBody>
      </p:sp>
      <p:sp>
        <p:nvSpPr>
          <p:cNvPr id="2" name="Thank you"/>
          <p:cNvSpPr>
            <a:spLocks noGrp="1"/>
          </p:cNvSpPr>
          <p:nvPr>
            <p:ph type="ctrTitle"/>
          </p:nvPr>
        </p:nvSpPr>
        <p:spPr/>
        <p:txBody>
          <a:bodyPr/>
          <a:lstStyle/>
          <a:p>
            <a:r>
              <a:rPr lang="en-US" sz="6000">
                <a:latin typeface="Candara" panose="020E0502030303020204" pitchFamily="34" charset="0"/>
              </a:rPr>
              <a:t>Thank you.</a:t>
            </a:r>
          </a:p>
        </p:txBody>
      </p:sp>
    </p:spTree>
    <p:extLst>
      <p:ext uri="{BB962C8B-B14F-4D97-AF65-F5344CB8AC3E}">
        <p14:creationId xmlns:p14="http://schemas.microsoft.com/office/powerpoint/2010/main" val="1881851238"/>
      </p:ext>
    </p:extLst>
  </p:cSld>
  <p:clrMapOvr>
    <a:masterClrMapping/>
  </p:clrMapOvr>
  <p:transition spd="slow" advClick="0">
    <p:cove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advClick="0"/>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8C81B-40D5-49FE-B54F-E73B5338D446}"/>
              </a:ext>
            </a:extLst>
          </p:cNvPr>
          <p:cNvPicPr>
            <a:picLocks noChangeAspect="1"/>
          </p:cNvPicPr>
          <p:nvPr/>
        </p:nvPicPr>
        <p:blipFill rotWithShape="1">
          <a:blip r:embed="rId3">
            <a:extLst>
              <a:ext uri="{28A0092B-C50C-407E-A947-70E740481C1C}">
                <a14:useLocalDpi xmlns:a14="http://schemas.microsoft.com/office/drawing/2010/main"/>
              </a:ext>
            </a:extLst>
          </a:blip>
          <a:srcRect t="1475" b="1"/>
          <a:stretch/>
        </p:blipFill>
        <p:spPr>
          <a:xfrm>
            <a:off x="1427" y="0"/>
            <a:ext cx="5800558" cy="3429000"/>
          </a:xfrm>
          <a:prstGeom prst="rect">
            <a:avLst/>
          </a:prstGeom>
        </p:spPr>
      </p:pic>
      <p:pic>
        <p:nvPicPr>
          <p:cNvPr id="2" name="Picture 1">
            <a:extLst>
              <a:ext uri="{FF2B5EF4-FFF2-40B4-BE49-F238E27FC236}">
                <a16:creationId xmlns:a16="http://schemas.microsoft.com/office/drawing/2014/main" id="{618B27B2-DA2D-454C-9763-443F345FDF00}"/>
              </a:ext>
            </a:extLst>
          </p:cNvPr>
          <p:cNvPicPr>
            <a:picLocks noChangeAspect="1"/>
          </p:cNvPicPr>
          <p:nvPr/>
        </p:nvPicPr>
        <p:blipFill>
          <a:blip r:embed="rId4"/>
          <a:stretch>
            <a:fillRect/>
          </a:stretch>
        </p:blipFill>
        <p:spPr>
          <a:xfrm>
            <a:off x="5801985" y="3429000"/>
            <a:ext cx="6393190" cy="3429000"/>
          </a:xfrm>
          <a:prstGeom prst="rect">
            <a:avLst/>
          </a:prstGeom>
        </p:spPr>
      </p:pic>
      <p:sp>
        <p:nvSpPr>
          <p:cNvPr id="4" name="Rectangle 3">
            <a:extLst>
              <a:ext uri="{FF2B5EF4-FFF2-40B4-BE49-F238E27FC236}">
                <a16:creationId xmlns:a16="http://schemas.microsoft.com/office/drawing/2014/main" id="{33521160-3103-4135-99E9-3DA272B9DD11}"/>
              </a:ext>
            </a:extLst>
          </p:cNvPr>
          <p:cNvSpPr/>
          <p:nvPr/>
        </p:nvSpPr>
        <p:spPr>
          <a:xfrm>
            <a:off x="6123932" y="1660061"/>
            <a:ext cx="5361936" cy="1446550"/>
          </a:xfrm>
          <a:prstGeom prst="rect">
            <a:avLst/>
          </a:prstGeom>
        </p:spPr>
        <p:txBody>
          <a:bodyPr wrap="square">
            <a:spAutoFit/>
          </a:bodyPr>
          <a:lstStyle/>
          <a:p>
            <a:r>
              <a:rPr lang="en-US" sz="2400" b="1">
                <a:solidFill>
                  <a:schemeClr val="accent3">
                    <a:lumMod val="75000"/>
                  </a:schemeClr>
                </a:solidFill>
                <a:latin typeface="72 Light" panose="020B0303030000000003" pitchFamily="34" charset="0"/>
                <a:cs typeface="72 Light" panose="020B0303030000000003" pitchFamily="34" charset="0"/>
              </a:rPr>
              <a:t>“40-60% of users who sign up for a free trial of your software or SaaS application will use it once and never come back.”</a:t>
            </a:r>
          </a:p>
          <a:p>
            <a:r>
              <a:rPr lang="en-US" sz="1600">
                <a:solidFill>
                  <a:schemeClr val="accent1"/>
                </a:solidFill>
                <a:latin typeface="72 Condensed" panose="020B0506030000000003" pitchFamily="34" charset="0"/>
                <a:cs typeface="72 Condensed" panose="020B0506030000000003" pitchFamily="34" charset="0"/>
              </a:rPr>
              <a:t>Patrick McKenzie, SAAS Marketing &amp; Consulting</a:t>
            </a:r>
          </a:p>
        </p:txBody>
      </p:sp>
      <p:sp>
        <p:nvSpPr>
          <p:cNvPr id="5" name="Rectangle 4">
            <a:extLst>
              <a:ext uri="{FF2B5EF4-FFF2-40B4-BE49-F238E27FC236}">
                <a16:creationId xmlns:a16="http://schemas.microsoft.com/office/drawing/2014/main" id="{EFF3B2F6-DA1D-45BA-887F-0E39E8FFCCA9}"/>
              </a:ext>
            </a:extLst>
          </p:cNvPr>
          <p:cNvSpPr/>
          <p:nvPr/>
        </p:nvSpPr>
        <p:spPr>
          <a:xfrm>
            <a:off x="220741" y="4267204"/>
            <a:ext cx="5361930" cy="1446550"/>
          </a:xfrm>
          <a:prstGeom prst="rect">
            <a:avLst/>
          </a:prstGeom>
        </p:spPr>
        <p:txBody>
          <a:bodyPr wrap="square">
            <a:spAutoFit/>
          </a:bodyPr>
          <a:lstStyle/>
          <a:p>
            <a:r>
              <a:rPr lang="en-US" sz="2400" b="1">
                <a:solidFill>
                  <a:schemeClr val="accent3">
                    <a:lumMod val="75000"/>
                  </a:schemeClr>
                </a:solidFill>
                <a:latin typeface="72 Light" panose="020B0303030000000003" pitchFamily="34" charset="0"/>
                <a:cs typeface="72 Light" panose="020B0303030000000003" pitchFamily="34" charset="0"/>
              </a:rPr>
              <a:t>“5% increase in user retention can increase the value of a business by more than 25%.”</a:t>
            </a:r>
            <a:br>
              <a:rPr lang="en-US" sz="2000">
                <a:solidFill>
                  <a:schemeClr val="accent3">
                    <a:lumMod val="75000"/>
                  </a:schemeClr>
                </a:solidFill>
                <a:latin typeface="72 Light" panose="020B0303030000000003" pitchFamily="34" charset="0"/>
                <a:cs typeface="72 Light" panose="020B0303030000000003" pitchFamily="34" charset="0"/>
              </a:rPr>
            </a:br>
            <a:r>
              <a:rPr lang="en-US" sz="1600">
                <a:solidFill>
                  <a:schemeClr val="accent1"/>
                </a:solidFill>
                <a:latin typeface="72 Condensed" panose="020B0506030000000003" pitchFamily="34" charset="0"/>
                <a:cs typeface="72 Condensed" panose="020B0506030000000003" pitchFamily="34" charset="0"/>
              </a:rPr>
              <a:t>Harvard Business Review</a:t>
            </a:r>
          </a:p>
        </p:txBody>
      </p:sp>
      <p:sp>
        <p:nvSpPr>
          <p:cNvPr id="6" name="Rectangle 5">
            <a:extLst>
              <a:ext uri="{FF2B5EF4-FFF2-40B4-BE49-F238E27FC236}">
                <a16:creationId xmlns:a16="http://schemas.microsoft.com/office/drawing/2014/main" id="{02F372E1-9C62-4EB4-B39F-8AEA1297E67A}"/>
              </a:ext>
            </a:extLst>
          </p:cNvPr>
          <p:cNvSpPr/>
          <p:nvPr/>
        </p:nvSpPr>
        <p:spPr>
          <a:xfrm>
            <a:off x="6123932" y="260454"/>
            <a:ext cx="5749296" cy="1077218"/>
          </a:xfrm>
          <a:prstGeom prst="rect">
            <a:avLst/>
          </a:prstGeom>
        </p:spPr>
        <p:txBody>
          <a:bodyPr wrap="square">
            <a:spAutoFit/>
          </a:bodyPr>
          <a:lstStyle/>
          <a:p>
            <a:r>
              <a:rPr lang="en-US" sz="2400" b="1">
                <a:solidFill>
                  <a:schemeClr val="accent3">
                    <a:lumMod val="75000"/>
                  </a:schemeClr>
                </a:solidFill>
                <a:latin typeface="72 Light" panose="020B0303030000000003" pitchFamily="34" charset="0"/>
                <a:cs typeface="72 Light" panose="020B0303030000000003" pitchFamily="34" charset="0"/>
              </a:rPr>
              <a:t>“You have just 5 minutes to impress a new user.” </a:t>
            </a:r>
            <a:br>
              <a:rPr lang="en-US" sz="2000" b="1">
                <a:solidFill>
                  <a:schemeClr val="accent1">
                    <a:lumMod val="60000"/>
                    <a:lumOff val="40000"/>
                  </a:schemeClr>
                </a:solidFill>
                <a:latin typeface="72 Light" panose="020B0303030000000003" pitchFamily="34" charset="0"/>
                <a:cs typeface="72 Light" panose="020B0303030000000003" pitchFamily="34" charset="0"/>
              </a:rPr>
            </a:br>
            <a:r>
              <a:rPr lang="en-US" sz="1600">
                <a:solidFill>
                  <a:schemeClr val="accent1"/>
                </a:solidFill>
                <a:latin typeface="72 Condensed" panose="020B0506030000000003" pitchFamily="34" charset="0"/>
                <a:cs typeface="72 Condensed" panose="020B0506030000000003" pitchFamily="34" charset="0"/>
              </a:rPr>
              <a:t>SAP Customer Success</a:t>
            </a:r>
          </a:p>
        </p:txBody>
      </p:sp>
    </p:spTree>
    <p:extLst>
      <p:ext uri="{BB962C8B-B14F-4D97-AF65-F5344CB8AC3E}">
        <p14:creationId xmlns:p14="http://schemas.microsoft.com/office/powerpoint/2010/main" val="39680982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8DC6E-7A5F-417C-B1E8-70B48AE60788}"/>
              </a:ext>
            </a:extLst>
          </p:cNvPr>
          <p:cNvPicPr>
            <a:picLocks noChangeAspect="1"/>
          </p:cNvPicPr>
          <p:nvPr/>
        </p:nvPicPr>
        <p:blipFill>
          <a:blip r:embed="rId3"/>
          <a:stretch>
            <a:fillRect/>
          </a:stretch>
        </p:blipFill>
        <p:spPr>
          <a:xfrm>
            <a:off x="0" y="1"/>
            <a:ext cx="12193587" cy="6857999"/>
          </a:xfrm>
          <a:prstGeom prst="rect">
            <a:avLst/>
          </a:prstGeom>
        </p:spPr>
      </p:pic>
    </p:spTree>
    <p:extLst>
      <p:ext uri="{BB962C8B-B14F-4D97-AF65-F5344CB8AC3E}">
        <p14:creationId xmlns:p14="http://schemas.microsoft.com/office/powerpoint/2010/main" val="232410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F6E042-81F3-42CC-BC0F-25641D05D8AC}"/>
              </a:ext>
            </a:extLst>
          </p:cNvPr>
          <p:cNvGrpSpPr/>
          <p:nvPr/>
        </p:nvGrpSpPr>
        <p:grpSpPr>
          <a:xfrm>
            <a:off x="88227" y="1731682"/>
            <a:ext cx="11845452" cy="3488117"/>
            <a:chOff x="88227" y="1731682"/>
            <a:chExt cx="11845452" cy="3488117"/>
          </a:xfrm>
        </p:grpSpPr>
        <p:pic>
          <p:nvPicPr>
            <p:cNvPr id="5" name="Picture 4">
              <a:extLst>
                <a:ext uri="{FF2B5EF4-FFF2-40B4-BE49-F238E27FC236}">
                  <a16:creationId xmlns:a16="http://schemas.microsoft.com/office/drawing/2014/main" id="{E04DCC1B-EE06-4D99-9447-70D9C000C9DE}"/>
                </a:ext>
              </a:extLst>
            </p:cNvPr>
            <p:cNvPicPr>
              <a:picLocks noChangeAspect="1"/>
            </p:cNvPicPr>
            <p:nvPr/>
          </p:nvPicPr>
          <p:blipFill>
            <a:blip r:embed="rId3"/>
            <a:stretch>
              <a:fillRect/>
            </a:stretch>
          </p:blipFill>
          <p:spPr>
            <a:xfrm>
              <a:off x="2685952" y="2119622"/>
              <a:ext cx="1205118" cy="1205118"/>
            </a:xfrm>
            <a:prstGeom prst="rect">
              <a:avLst/>
            </a:prstGeom>
          </p:spPr>
        </p:pic>
        <p:sp>
          <p:nvSpPr>
            <p:cNvPr id="10" name="TextBox 9">
              <a:extLst>
                <a:ext uri="{FF2B5EF4-FFF2-40B4-BE49-F238E27FC236}">
                  <a16:creationId xmlns:a16="http://schemas.microsoft.com/office/drawing/2014/main" id="{EB5396C5-7E5F-4123-8EA9-B89E5D073BE4}"/>
                </a:ext>
              </a:extLst>
            </p:cNvPr>
            <p:cNvSpPr txBox="1"/>
            <p:nvPr/>
          </p:nvSpPr>
          <p:spPr>
            <a:xfrm>
              <a:off x="2231850" y="3419569"/>
              <a:ext cx="1915589" cy="83099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Product</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Development</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Phase</a:t>
              </a:r>
            </a:p>
          </p:txBody>
        </p:sp>
        <p:sp>
          <p:nvSpPr>
            <p:cNvPr id="15" name="TextBox 14">
              <a:extLst>
                <a:ext uri="{FF2B5EF4-FFF2-40B4-BE49-F238E27FC236}">
                  <a16:creationId xmlns:a16="http://schemas.microsoft.com/office/drawing/2014/main" id="{12FC68BF-068A-40C1-8DF6-97016B64326A}"/>
                </a:ext>
              </a:extLst>
            </p:cNvPr>
            <p:cNvSpPr txBox="1"/>
            <p:nvPr/>
          </p:nvSpPr>
          <p:spPr>
            <a:xfrm>
              <a:off x="4026382" y="4665801"/>
              <a:ext cx="2263440" cy="55399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QA Functional Testing +</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 UA Usability Testing </a:t>
              </a:r>
            </a:p>
          </p:txBody>
        </p:sp>
        <p:sp>
          <p:nvSpPr>
            <p:cNvPr id="16" name="TextBox 15">
              <a:extLst>
                <a:ext uri="{FF2B5EF4-FFF2-40B4-BE49-F238E27FC236}">
                  <a16:creationId xmlns:a16="http://schemas.microsoft.com/office/drawing/2014/main" id="{75CDDAB9-84AA-4845-9EE6-59A572E8FD08}"/>
                </a:ext>
              </a:extLst>
            </p:cNvPr>
            <p:cNvSpPr txBox="1"/>
            <p:nvPr/>
          </p:nvSpPr>
          <p:spPr>
            <a:xfrm>
              <a:off x="6508439" y="3364279"/>
              <a:ext cx="1553036" cy="553998"/>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Product</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 Shipment</a:t>
              </a:r>
            </a:p>
          </p:txBody>
        </p:sp>
        <p:sp>
          <p:nvSpPr>
            <p:cNvPr id="17" name="TextBox 16">
              <a:extLst>
                <a:ext uri="{FF2B5EF4-FFF2-40B4-BE49-F238E27FC236}">
                  <a16:creationId xmlns:a16="http://schemas.microsoft.com/office/drawing/2014/main" id="{E7E7DB5A-6E6B-4063-A762-9637CF96EDAD}"/>
                </a:ext>
              </a:extLst>
            </p:cNvPr>
            <p:cNvSpPr txBox="1"/>
            <p:nvPr/>
          </p:nvSpPr>
          <p:spPr>
            <a:xfrm>
              <a:off x="7866927" y="3472626"/>
              <a:ext cx="2699112" cy="83099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Customers</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(First Time Users + </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Long-term Customers)</a:t>
              </a:r>
            </a:p>
          </p:txBody>
        </p:sp>
        <p:sp>
          <p:nvSpPr>
            <p:cNvPr id="18" name="TextBox 17">
              <a:extLst>
                <a:ext uri="{FF2B5EF4-FFF2-40B4-BE49-F238E27FC236}">
                  <a16:creationId xmlns:a16="http://schemas.microsoft.com/office/drawing/2014/main" id="{04B69EB8-ABA2-4611-8030-33A4C40CB4D7}"/>
                </a:ext>
              </a:extLst>
            </p:cNvPr>
            <p:cNvSpPr txBox="1"/>
            <p:nvPr/>
          </p:nvSpPr>
          <p:spPr>
            <a:xfrm>
              <a:off x="10760550" y="3095931"/>
              <a:ext cx="1038838" cy="83099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User</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Experience</a:t>
              </a:r>
              <a:br>
                <a:rPr lang="en-US" sz="1800" b="1" kern="0">
                  <a:solidFill>
                    <a:schemeClr val="accent3">
                      <a:lumMod val="75000"/>
                    </a:schemeClr>
                  </a:solidFill>
                  <a:latin typeface="72 Light"/>
                  <a:ea typeface="Arial Unicode MS" pitchFamily="34" charset="-128"/>
                  <a:cs typeface="Arial Unicode MS" pitchFamily="34" charset="-128"/>
                </a:rPr>
              </a:br>
              <a:endParaRPr lang="en-US" sz="1800" b="1" kern="0">
                <a:solidFill>
                  <a:schemeClr val="accent3">
                    <a:lumMod val="75000"/>
                  </a:schemeClr>
                </a:solidFill>
                <a:latin typeface="72 Light"/>
                <a:ea typeface="Arial Unicode MS" pitchFamily="34" charset="-128"/>
                <a:cs typeface="Arial Unicode MS" pitchFamily="34" charset="-128"/>
              </a:endParaRPr>
            </a:p>
          </p:txBody>
        </p:sp>
        <p:grpSp>
          <p:nvGrpSpPr>
            <p:cNvPr id="2" name="Group 1">
              <a:extLst>
                <a:ext uri="{FF2B5EF4-FFF2-40B4-BE49-F238E27FC236}">
                  <a16:creationId xmlns:a16="http://schemas.microsoft.com/office/drawing/2014/main" id="{CF621018-B55A-4F04-96D2-6A3BE3F0A6E9}"/>
                </a:ext>
              </a:extLst>
            </p:cNvPr>
            <p:cNvGrpSpPr/>
            <p:nvPr/>
          </p:nvGrpSpPr>
          <p:grpSpPr>
            <a:xfrm>
              <a:off x="4554555" y="1731682"/>
              <a:ext cx="1275672" cy="2934119"/>
              <a:chOff x="4032812" y="1657394"/>
              <a:chExt cx="1275672" cy="2934119"/>
            </a:xfrm>
          </p:grpSpPr>
          <p:pic>
            <p:nvPicPr>
              <p:cNvPr id="12" name="Picture 11">
                <a:extLst>
                  <a:ext uri="{FF2B5EF4-FFF2-40B4-BE49-F238E27FC236}">
                    <a16:creationId xmlns:a16="http://schemas.microsoft.com/office/drawing/2014/main" id="{4EBB3A1B-77BA-422D-B04D-3878F56A63B0}"/>
                  </a:ext>
                </a:extLst>
              </p:cNvPr>
              <p:cNvPicPr>
                <a:picLocks noChangeAspect="1"/>
              </p:cNvPicPr>
              <p:nvPr/>
            </p:nvPicPr>
            <p:blipFill>
              <a:blip r:embed="rId4"/>
              <a:stretch>
                <a:fillRect/>
              </a:stretch>
            </p:blipFill>
            <p:spPr>
              <a:xfrm>
                <a:off x="4103366" y="1657394"/>
                <a:ext cx="1205118" cy="1205118"/>
              </a:xfrm>
              <a:prstGeom prst="rect">
                <a:avLst/>
              </a:prstGeom>
            </p:spPr>
          </p:pic>
          <p:pic>
            <p:nvPicPr>
              <p:cNvPr id="21" name="Picture 20">
                <a:extLst>
                  <a:ext uri="{FF2B5EF4-FFF2-40B4-BE49-F238E27FC236}">
                    <a16:creationId xmlns:a16="http://schemas.microsoft.com/office/drawing/2014/main" id="{3E426B96-7EFF-4611-909B-83300F1E878F}"/>
                  </a:ext>
                </a:extLst>
              </p:cNvPr>
              <p:cNvPicPr>
                <a:picLocks noChangeAspect="1"/>
              </p:cNvPicPr>
              <p:nvPr/>
            </p:nvPicPr>
            <p:blipFill>
              <a:blip r:embed="rId5"/>
              <a:stretch>
                <a:fillRect/>
              </a:stretch>
            </p:blipFill>
            <p:spPr>
              <a:xfrm>
                <a:off x="4032812" y="3384419"/>
                <a:ext cx="1207094" cy="1207094"/>
              </a:xfrm>
              <a:prstGeom prst="rect">
                <a:avLst/>
              </a:prstGeom>
            </p:spPr>
          </p:pic>
        </p:grpSp>
        <p:pic>
          <p:nvPicPr>
            <p:cNvPr id="23" name="Picture 22">
              <a:extLst>
                <a:ext uri="{FF2B5EF4-FFF2-40B4-BE49-F238E27FC236}">
                  <a16:creationId xmlns:a16="http://schemas.microsoft.com/office/drawing/2014/main" id="{93F89E39-299C-4871-AEF1-82B1E406DAE7}"/>
                </a:ext>
              </a:extLst>
            </p:cNvPr>
            <p:cNvPicPr>
              <a:picLocks noChangeAspect="1"/>
            </p:cNvPicPr>
            <p:nvPr/>
          </p:nvPicPr>
          <p:blipFill>
            <a:blip r:embed="rId6"/>
            <a:stretch>
              <a:fillRect/>
            </a:stretch>
          </p:blipFill>
          <p:spPr>
            <a:xfrm>
              <a:off x="6674213" y="2162560"/>
              <a:ext cx="1224832" cy="1224832"/>
            </a:xfrm>
            <a:prstGeom prst="rect">
              <a:avLst/>
            </a:prstGeom>
          </p:spPr>
        </p:pic>
        <p:sp>
          <p:nvSpPr>
            <p:cNvPr id="25" name="Arrow: Left-Right 24">
              <a:extLst>
                <a:ext uri="{FF2B5EF4-FFF2-40B4-BE49-F238E27FC236}">
                  <a16:creationId xmlns:a16="http://schemas.microsoft.com/office/drawing/2014/main" id="{8DF526E8-CFB7-4DD4-8BC3-745AFFF7C407}"/>
                </a:ext>
              </a:extLst>
            </p:cNvPr>
            <p:cNvSpPr/>
            <p:nvPr/>
          </p:nvSpPr>
          <p:spPr bwMode="gray">
            <a:xfrm>
              <a:off x="3867209" y="2912783"/>
              <a:ext cx="438690" cy="105954"/>
            </a:xfrm>
            <a:prstGeom prst="lef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26" name="Arrow: Left-Right 25">
              <a:extLst>
                <a:ext uri="{FF2B5EF4-FFF2-40B4-BE49-F238E27FC236}">
                  <a16:creationId xmlns:a16="http://schemas.microsoft.com/office/drawing/2014/main" id="{1DD80FA9-9B83-4D01-AC5C-F5D3EB18E779}"/>
                </a:ext>
              </a:extLst>
            </p:cNvPr>
            <p:cNvSpPr/>
            <p:nvPr/>
          </p:nvSpPr>
          <p:spPr bwMode="gray">
            <a:xfrm rot="16200000">
              <a:off x="4899562" y="3070759"/>
              <a:ext cx="458767" cy="200373"/>
            </a:xfrm>
            <a:prstGeom prst="lef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pic>
          <p:nvPicPr>
            <p:cNvPr id="34" name="Picture 33">
              <a:extLst>
                <a:ext uri="{FF2B5EF4-FFF2-40B4-BE49-F238E27FC236}">
                  <a16:creationId xmlns:a16="http://schemas.microsoft.com/office/drawing/2014/main" id="{6FC3F557-4457-418E-A9AE-EB1119465A1A}"/>
                </a:ext>
              </a:extLst>
            </p:cNvPr>
            <p:cNvPicPr>
              <a:picLocks noChangeAspect="1"/>
            </p:cNvPicPr>
            <p:nvPr/>
          </p:nvPicPr>
          <p:blipFill>
            <a:blip r:embed="rId7"/>
            <a:stretch>
              <a:fillRect/>
            </a:stretch>
          </p:blipFill>
          <p:spPr>
            <a:xfrm>
              <a:off x="10566855" y="2135479"/>
              <a:ext cx="1366824" cy="1414755"/>
            </a:xfrm>
            <a:prstGeom prst="rect">
              <a:avLst/>
            </a:prstGeom>
          </p:spPr>
        </p:pic>
        <p:pic>
          <p:nvPicPr>
            <p:cNvPr id="8" name="Picture 7">
              <a:extLst>
                <a:ext uri="{FF2B5EF4-FFF2-40B4-BE49-F238E27FC236}">
                  <a16:creationId xmlns:a16="http://schemas.microsoft.com/office/drawing/2014/main" id="{42831DEF-B7EE-438F-890E-7BE216190A12}"/>
                </a:ext>
              </a:extLst>
            </p:cNvPr>
            <p:cNvPicPr>
              <a:picLocks noChangeAspect="1"/>
            </p:cNvPicPr>
            <p:nvPr/>
          </p:nvPicPr>
          <p:blipFill>
            <a:blip r:embed="rId8"/>
            <a:stretch>
              <a:fillRect/>
            </a:stretch>
          </p:blipFill>
          <p:spPr>
            <a:xfrm>
              <a:off x="510954" y="1863664"/>
              <a:ext cx="1268188" cy="1268188"/>
            </a:xfrm>
            <a:prstGeom prst="rect">
              <a:avLst/>
            </a:prstGeom>
          </p:spPr>
        </p:pic>
        <p:sp>
          <p:nvSpPr>
            <p:cNvPr id="33" name="TextBox 32">
              <a:extLst>
                <a:ext uri="{FF2B5EF4-FFF2-40B4-BE49-F238E27FC236}">
                  <a16:creationId xmlns:a16="http://schemas.microsoft.com/office/drawing/2014/main" id="{B542E7E5-7646-4F1F-8D1C-A3679919F8D6}"/>
                </a:ext>
              </a:extLst>
            </p:cNvPr>
            <p:cNvSpPr txBox="1"/>
            <p:nvPr/>
          </p:nvSpPr>
          <p:spPr>
            <a:xfrm>
              <a:off x="88227" y="3142570"/>
              <a:ext cx="2172788" cy="1107996"/>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a:solidFill>
                    <a:schemeClr val="accent3">
                      <a:lumMod val="75000"/>
                    </a:schemeClr>
                  </a:solidFill>
                  <a:latin typeface="72 Light"/>
                  <a:ea typeface="Arial Unicode MS" pitchFamily="34" charset="-128"/>
                  <a:cs typeface="Arial Unicode MS" pitchFamily="34" charset="-128"/>
                </a:rPr>
                <a:t>Requirement Gathering </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&amp;</a:t>
              </a:r>
              <a:br>
                <a:rPr lang="en-US" sz="1800" b="1" kern="0">
                  <a:solidFill>
                    <a:schemeClr val="accent3">
                      <a:lumMod val="75000"/>
                    </a:schemeClr>
                  </a:solidFill>
                  <a:latin typeface="72 Light"/>
                  <a:ea typeface="Arial Unicode MS" pitchFamily="34" charset="-128"/>
                  <a:cs typeface="Arial Unicode MS" pitchFamily="34" charset="-128"/>
                </a:rPr>
              </a:br>
              <a:r>
                <a:rPr lang="en-US" sz="1800" b="1" kern="0">
                  <a:solidFill>
                    <a:schemeClr val="accent3">
                      <a:lumMod val="75000"/>
                    </a:schemeClr>
                  </a:solidFill>
                  <a:latin typeface="72 Light"/>
                  <a:ea typeface="Arial Unicode MS" pitchFamily="34" charset="-128"/>
                  <a:cs typeface="Arial Unicode MS" pitchFamily="34" charset="-128"/>
                </a:rPr>
                <a:t> Design Phase</a:t>
              </a:r>
            </a:p>
          </p:txBody>
        </p:sp>
        <p:sp>
          <p:nvSpPr>
            <p:cNvPr id="42" name="Arrow: Right 41">
              <a:extLst>
                <a:ext uri="{FF2B5EF4-FFF2-40B4-BE49-F238E27FC236}">
                  <a16:creationId xmlns:a16="http://schemas.microsoft.com/office/drawing/2014/main" id="{1AE91D72-AB8D-47E3-9D77-7C260B3988D1}"/>
                </a:ext>
              </a:extLst>
            </p:cNvPr>
            <p:cNvSpPr/>
            <p:nvPr/>
          </p:nvSpPr>
          <p:spPr bwMode="gray">
            <a:xfrm>
              <a:off x="2075985" y="2895833"/>
              <a:ext cx="390275" cy="122904"/>
            </a:xfrm>
            <a:prstGeom prs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43" name="Arrow: Right 42">
              <a:extLst>
                <a:ext uri="{FF2B5EF4-FFF2-40B4-BE49-F238E27FC236}">
                  <a16:creationId xmlns:a16="http://schemas.microsoft.com/office/drawing/2014/main" id="{5720582D-78F0-4752-B40F-93635AC79805}"/>
                </a:ext>
              </a:extLst>
            </p:cNvPr>
            <p:cNvSpPr/>
            <p:nvPr/>
          </p:nvSpPr>
          <p:spPr bwMode="gray">
            <a:xfrm>
              <a:off x="6012060" y="2921396"/>
              <a:ext cx="390275" cy="122904"/>
            </a:xfrm>
            <a:prstGeom prs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44" name="Arrow: Right 43">
              <a:extLst>
                <a:ext uri="{FF2B5EF4-FFF2-40B4-BE49-F238E27FC236}">
                  <a16:creationId xmlns:a16="http://schemas.microsoft.com/office/drawing/2014/main" id="{ADD228D7-D784-4C20-BE8D-7AF2F992D63A}"/>
                </a:ext>
              </a:extLst>
            </p:cNvPr>
            <p:cNvSpPr/>
            <p:nvPr/>
          </p:nvSpPr>
          <p:spPr bwMode="gray">
            <a:xfrm>
              <a:off x="8085711" y="2908513"/>
              <a:ext cx="390275" cy="122904"/>
            </a:xfrm>
            <a:prstGeom prs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sp>
          <p:nvSpPr>
            <p:cNvPr id="45" name="Arrow: Right 44">
              <a:extLst>
                <a:ext uri="{FF2B5EF4-FFF2-40B4-BE49-F238E27FC236}">
                  <a16:creationId xmlns:a16="http://schemas.microsoft.com/office/drawing/2014/main" id="{95135E98-4BCC-4D31-8565-190F6D82BCA3}"/>
                </a:ext>
              </a:extLst>
            </p:cNvPr>
            <p:cNvSpPr/>
            <p:nvPr/>
          </p:nvSpPr>
          <p:spPr bwMode="gray">
            <a:xfrm>
              <a:off x="10014150" y="2904308"/>
              <a:ext cx="390275" cy="122904"/>
            </a:xfrm>
            <a:prstGeom prst="rightArrow">
              <a:avLst/>
            </a:prstGeom>
            <a:solidFill>
              <a:srgbClr val="FFC000"/>
            </a:solidFill>
            <a:ln w="25400" algn="ctr">
              <a:solidFill>
                <a:srgbClr val="FFC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ea typeface="Arial Unicode MS" pitchFamily="34" charset="-128"/>
                <a:cs typeface="Arial Unicode MS" pitchFamily="34" charset="-128"/>
              </a:endParaRPr>
            </a:p>
          </p:txBody>
        </p:sp>
        <p:pic>
          <p:nvPicPr>
            <p:cNvPr id="46" name="Picture 45">
              <a:extLst>
                <a:ext uri="{FF2B5EF4-FFF2-40B4-BE49-F238E27FC236}">
                  <a16:creationId xmlns:a16="http://schemas.microsoft.com/office/drawing/2014/main" id="{507B75CD-CFEC-4F50-A582-5C0D722F5A01}"/>
                </a:ext>
              </a:extLst>
            </p:cNvPr>
            <p:cNvPicPr>
              <a:picLocks noChangeAspect="1"/>
            </p:cNvPicPr>
            <p:nvPr/>
          </p:nvPicPr>
          <p:blipFill>
            <a:blip r:embed="rId9"/>
            <a:stretch>
              <a:fillRect/>
            </a:stretch>
          </p:blipFill>
          <p:spPr>
            <a:xfrm>
              <a:off x="8716393" y="2277807"/>
              <a:ext cx="1067534" cy="1107568"/>
            </a:xfrm>
            <a:prstGeom prst="rect">
              <a:avLst/>
            </a:prstGeom>
          </p:spPr>
        </p:pic>
      </p:grpSp>
      <p:sp>
        <p:nvSpPr>
          <p:cNvPr id="27" name="Title 2">
            <a:extLst>
              <a:ext uri="{FF2B5EF4-FFF2-40B4-BE49-F238E27FC236}">
                <a16:creationId xmlns:a16="http://schemas.microsoft.com/office/drawing/2014/main" id="{917EF981-B2B9-46F9-878B-E031FA25C905}"/>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lvl="0"/>
            <a:r>
              <a:rPr lang="en-US" sz="3200">
                <a:latin typeface="72"/>
              </a:rPr>
              <a:t>UA involvement in product journey</a:t>
            </a:r>
          </a:p>
        </p:txBody>
      </p:sp>
    </p:spTree>
    <p:extLst>
      <p:ext uri="{BB962C8B-B14F-4D97-AF65-F5344CB8AC3E}">
        <p14:creationId xmlns:p14="http://schemas.microsoft.com/office/powerpoint/2010/main" val="717611383"/>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ABE18F8-68CE-4930-A7B5-C0F5F2B3ED3A}"/>
              </a:ext>
            </a:extLst>
          </p:cNvPr>
          <p:cNvGraphicFramePr/>
          <p:nvPr>
            <p:extLst>
              <p:ext uri="{D42A27DB-BD31-4B8C-83A1-F6EECF244321}">
                <p14:modId xmlns:p14="http://schemas.microsoft.com/office/powerpoint/2010/main" val="1410489547"/>
              </p:ext>
            </p:extLst>
          </p:nvPr>
        </p:nvGraphicFramePr>
        <p:xfrm>
          <a:off x="1874520" y="163132"/>
          <a:ext cx="8984511" cy="6285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a:extLst>
              <a:ext uri="{FF2B5EF4-FFF2-40B4-BE49-F238E27FC236}">
                <a16:creationId xmlns:a16="http://schemas.microsoft.com/office/drawing/2014/main" id="{11E0C713-D7B8-4E1F-909B-C3A269CEA4ED}"/>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lvl="0"/>
            <a:r>
              <a:rPr lang="en-US" sz="3200">
                <a:solidFill>
                  <a:prstClr val="black"/>
                </a:solidFill>
                <a:latin typeface="72 Black"/>
              </a:rPr>
              <a:t>Heuristics of UI design</a:t>
            </a:r>
            <a:endParaRPr lang="en-US" sz="3200">
              <a:latin typeface="72"/>
            </a:endParaRPr>
          </a:p>
        </p:txBody>
      </p:sp>
    </p:spTree>
    <p:extLst>
      <p:ext uri="{BB962C8B-B14F-4D97-AF65-F5344CB8AC3E}">
        <p14:creationId xmlns:p14="http://schemas.microsoft.com/office/powerpoint/2010/main" val="4238557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graphicEl>
                                              <a:dgm id="{811E7269-B3D5-4030-8107-B0520208A38E}"/>
                                            </p:graphicEl>
                                          </p:spTgt>
                                        </p:tgtEl>
                                        <p:attrNameLst>
                                          <p:attrName>style.visibility</p:attrName>
                                        </p:attrNameLst>
                                      </p:cBhvr>
                                      <p:to>
                                        <p:strVal val="visible"/>
                                      </p:to>
                                    </p:set>
                                    <p:anim calcmode="lin" valueType="num">
                                      <p:cBhvr>
                                        <p:cTn id="11" dur="500" fill="hold"/>
                                        <p:tgtEl>
                                          <p:spTgt spid="4">
                                            <p:graphicEl>
                                              <a:dgm id="{811E7269-B3D5-4030-8107-B0520208A38E}"/>
                                            </p:graphicEl>
                                          </p:spTgt>
                                        </p:tgtEl>
                                        <p:attrNameLst>
                                          <p:attrName>ppt_w</p:attrName>
                                        </p:attrNameLst>
                                      </p:cBhvr>
                                      <p:tavLst>
                                        <p:tav tm="0">
                                          <p:val>
                                            <p:fltVal val="0"/>
                                          </p:val>
                                        </p:tav>
                                        <p:tav tm="100000">
                                          <p:val>
                                            <p:strVal val="#ppt_w"/>
                                          </p:val>
                                        </p:tav>
                                      </p:tavLst>
                                    </p:anim>
                                    <p:anim calcmode="lin" valueType="num">
                                      <p:cBhvr>
                                        <p:cTn id="12" dur="500" fill="hold"/>
                                        <p:tgtEl>
                                          <p:spTgt spid="4">
                                            <p:graphicEl>
                                              <a:dgm id="{811E7269-B3D5-4030-8107-B0520208A38E}"/>
                                            </p:graphicEl>
                                          </p:spTgt>
                                        </p:tgtEl>
                                        <p:attrNameLst>
                                          <p:attrName>ppt_h</p:attrName>
                                        </p:attrNameLst>
                                      </p:cBhvr>
                                      <p:tavLst>
                                        <p:tav tm="0">
                                          <p:val>
                                            <p:fltVal val="0"/>
                                          </p:val>
                                        </p:tav>
                                        <p:tav tm="100000">
                                          <p:val>
                                            <p:strVal val="#ppt_h"/>
                                          </p:val>
                                        </p:tav>
                                      </p:tavLst>
                                    </p:anim>
                                    <p:animEffect transition="in" filter="fade">
                                      <p:cBhvr>
                                        <p:cTn id="13" dur="500"/>
                                        <p:tgtEl>
                                          <p:spTgt spid="4">
                                            <p:graphicEl>
                                              <a:dgm id="{811E7269-B3D5-4030-8107-B0520208A38E}"/>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graphicEl>
                                              <a:dgm id="{6AFE4106-470A-4091-ADCE-7DAEE1CD342F}"/>
                                            </p:graphicEl>
                                          </p:spTgt>
                                        </p:tgtEl>
                                        <p:attrNameLst>
                                          <p:attrName>style.visibility</p:attrName>
                                        </p:attrNameLst>
                                      </p:cBhvr>
                                      <p:to>
                                        <p:strVal val="visible"/>
                                      </p:to>
                                    </p:set>
                                    <p:anim calcmode="lin" valueType="num">
                                      <p:cBhvr>
                                        <p:cTn id="17" dur="500" fill="hold"/>
                                        <p:tgtEl>
                                          <p:spTgt spid="4">
                                            <p:graphicEl>
                                              <a:dgm id="{6AFE4106-470A-4091-ADCE-7DAEE1CD342F}"/>
                                            </p:graphicEl>
                                          </p:spTgt>
                                        </p:tgtEl>
                                        <p:attrNameLst>
                                          <p:attrName>ppt_w</p:attrName>
                                        </p:attrNameLst>
                                      </p:cBhvr>
                                      <p:tavLst>
                                        <p:tav tm="0">
                                          <p:val>
                                            <p:fltVal val="0"/>
                                          </p:val>
                                        </p:tav>
                                        <p:tav tm="100000">
                                          <p:val>
                                            <p:strVal val="#ppt_w"/>
                                          </p:val>
                                        </p:tav>
                                      </p:tavLst>
                                    </p:anim>
                                    <p:anim calcmode="lin" valueType="num">
                                      <p:cBhvr>
                                        <p:cTn id="18" dur="500" fill="hold"/>
                                        <p:tgtEl>
                                          <p:spTgt spid="4">
                                            <p:graphicEl>
                                              <a:dgm id="{6AFE4106-470A-4091-ADCE-7DAEE1CD342F}"/>
                                            </p:graphicEl>
                                          </p:spTgt>
                                        </p:tgtEl>
                                        <p:attrNameLst>
                                          <p:attrName>ppt_h</p:attrName>
                                        </p:attrNameLst>
                                      </p:cBhvr>
                                      <p:tavLst>
                                        <p:tav tm="0">
                                          <p:val>
                                            <p:fltVal val="0"/>
                                          </p:val>
                                        </p:tav>
                                        <p:tav tm="100000">
                                          <p:val>
                                            <p:strVal val="#ppt_h"/>
                                          </p:val>
                                        </p:tav>
                                      </p:tavLst>
                                    </p:anim>
                                    <p:animEffect transition="in" filter="fade">
                                      <p:cBhvr>
                                        <p:cTn id="19" dur="500"/>
                                        <p:tgtEl>
                                          <p:spTgt spid="4">
                                            <p:graphicEl>
                                              <a:dgm id="{6AFE4106-470A-4091-ADCE-7DAEE1CD342F}"/>
                                            </p:graphic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
                                            <p:graphicEl>
                                              <a:dgm id="{FC25AD9A-B035-4CBF-A23D-C57BE65127F0}"/>
                                            </p:graphicEl>
                                          </p:spTgt>
                                        </p:tgtEl>
                                        <p:attrNameLst>
                                          <p:attrName>style.visibility</p:attrName>
                                        </p:attrNameLst>
                                      </p:cBhvr>
                                      <p:to>
                                        <p:strVal val="visible"/>
                                      </p:to>
                                    </p:set>
                                    <p:anim calcmode="lin" valueType="num">
                                      <p:cBhvr>
                                        <p:cTn id="23" dur="500" fill="hold"/>
                                        <p:tgtEl>
                                          <p:spTgt spid="4">
                                            <p:graphicEl>
                                              <a:dgm id="{FC25AD9A-B035-4CBF-A23D-C57BE65127F0}"/>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FC25AD9A-B035-4CBF-A23D-C57BE65127F0}"/>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FC25AD9A-B035-4CBF-A23D-C57BE65127F0}"/>
                                            </p:graphic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4">
                                            <p:graphicEl>
                                              <a:dgm id="{50CFE650-256C-4F98-B977-546159656104}"/>
                                            </p:graphicEl>
                                          </p:spTgt>
                                        </p:tgtEl>
                                        <p:attrNameLst>
                                          <p:attrName>style.visibility</p:attrName>
                                        </p:attrNameLst>
                                      </p:cBhvr>
                                      <p:to>
                                        <p:strVal val="visible"/>
                                      </p:to>
                                    </p:set>
                                    <p:anim calcmode="lin" valueType="num">
                                      <p:cBhvr>
                                        <p:cTn id="29" dur="500" fill="hold"/>
                                        <p:tgtEl>
                                          <p:spTgt spid="4">
                                            <p:graphicEl>
                                              <a:dgm id="{50CFE650-256C-4F98-B977-546159656104}"/>
                                            </p:graphicEl>
                                          </p:spTgt>
                                        </p:tgtEl>
                                        <p:attrNameLst>
                                          <p:attrName>ppt_w</p:attrName>
                                        </p:attrNameLst>
                                      </p:cBhvr>
                                      <p:tavLst>
                                        <p:tav tm="0">
                                          <p:val>
                                            <p:fltVal val="0"/>
                                          </p:val>
                                        </p:tav>
                                        <p:tav tm="100000">
                                          <p:val>
                                            <p:strVal val="#ppt_w"/>
                                          </p:val>
                                        </p:tav>
                                      </p:tavLst>
                                    </p:anim>
                                    <p:anim calcmode="lin" valueType="num">
                                      <p:cBhvr>
                                        <p:cTn id="30" dur="500" fill="hold"/>
                                        <p:tgtEl>
                                          <p:spTgt spid="4">
                                            <p:graphicEl>
                                              <a:dgm id="{50CFE650-256C-4F98-B977-546159656104}"/>
                                            </p:graphicEl>
                                          </p:spTgt>
                                        </p:tgtEl>
                                        <p:attrNameLst>
                                          <p:attrName>ppt_h</p:attrName>
                                        </p:attrNameLst>
                                      </p:cBhvr>
                                      <p:tavLst>
                                        <p:tav tm="0">
                                          <p:val>
                                            <p:fltVal val="0"/>
                                          </p:val>
                                        </p:tav>
                                        <p:tav tm="100000">
                                          <p:val>
                                            <p:strVal val="#ppt_h"/>
                                          </p:val>
                                        </p:tav>
                                      </p:tavLst>
                                    </p:anim>
                                    <p:animEffect transition="in" filter="fade">
                                      <p:cBhvr>
                                        <p:cTn id="31" dur="500"/>
                                        <p:tgtEl>
                                          <p:spTgt spid="4">
                                            <p:graphicEl>
                                              <a:dgm id="{50CFE650-256C-4F98-B977-546159656104}"/>
                                            </p:graphic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4">
                                            <p:graphicEl>
                                              <a:dgm id="{CD8D795D-4B5B-47BF-B5AE-A321A5F9076F}"/>
                                            </p:graphicEl>
                                          </p:spTgt>
                                        </p:tgtEl>
                                        <p:attrNameLst>
                                          <p:attrName>style.visibility</p:attrName>
                                        </p:attrNameLst>
                                      </p:cBhvr>
                                      <p:to>
                                        <p:strVal val="visible"/>
                                      </p:to>
                                    </p:set>
                                    <p:anim calcmode="lin" valueType="num">
                                      <p:cBhvr>
                                        <p:cTn id="35" dur="500" fill="hold"/>
                                        <p:tgtEl>
                                          <p:spTgt spid="4">
                                            <p:graphicEl>
                                              <a:dgm id="{CD8D795D-4B5B-47BF-B5AE-A321A5F9076F}"/>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CD8D795D-4B5B-47BF-B5AE-A321A5F9076F}"/>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CD8D795D-4B5B-47BF-B5AE-A321A5F9076F}"/>
                                            </p:graphic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
                                            <p:graphicEl>
                                              <a:dgm id="{8E325EF0-F6AA-4C5D-A925-048892221F7A}"/>
                                            </p:graphicEl>
                                          </p:spTgt>
                                        </p:tgtEl>
                                        <p:attrNameLst>
                                          <p:attrName>style.visibility</p:attrName>
                                        </p:attrNameLst>
                                      </p:cBhvr>
                                      <p:to>
                                        <p:strVal val="visible"/>
                                      </p:to>
                                    </p:set>
                                    <p:anim calcmode="lin" valueType="num">
                                      <p:cBhvr>
                                        <p:cTn id="41" dur="500" fill="hold"/>
                                        <p:tgtEl>
                                          <p:spTgt spid="4">
                                            <p:graphicEl>
                                              <a:dgm id="{8E325EF0-F6AA-4C5D-A925-048892221F7A}"/>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8E325EF0-F6AA-4C5D-A925-048892221F7A}"/>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8E325EF0-F6AA-4C5D-A925-048892221F7A}"/>
                                            </p:graphicEl>
                                          </p:spTgt>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4">
                                            <p:graphicEl>
                                              <a:dgm id="{8499D25B-639D-4306-B66C-0A7FF774DE39}"/>
                                            </p:graphicEl>
                                          </p:spTgt>
                                        </p:tgtEl>
                                        <p:attrNameLst>
                                          <p:attrName>style.visibility</p:attrName>
                                        </p:attrNameLst>
                                      </p:cBhvr>
                                      <p:to>
                                        <p:strVal val="visible"/>
                                      </p:to>
                                    </p:set>
                                    <p:anim calcmode="lin" valueType="num">
                                      <p:cBhvr>
                                        <p:cTn id="47" dur="500" fill="hold"/>
                                        <p:tgtEl>
                                          <p:spTgt spid="4">
                                            <p:graphicEl>
                                              <a:dgm id="{8499D25B-639D-4306-B66C-0A7FF774DE39}"/>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8499D25B-639D-4306-B66C-0A7FF774DE39}"/>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8499D25B-639D-4306-B66C-0A7FF774DE39}"/>
                                            </p:graphicEl>
                                          </p:spTgt>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4">
                                            <p:graphicEl>
                                              <a:dgm id="{DF201C28-53B2-418B-8ECE-BFABF749261C}"/>
                                            </p:graphicEl>
                                          </p:spTgt>
                                        </p:tgtEl>
                                        <p:attrNameLst>
                                          <p:attrName>style.visibility</p:attrName>
                                        </p:attrNameLst>
                                      </p:cBhvr>
                                      <p:to>
                                        <p:strVal val="visible"/>
                                      </p:to>
                                    </p:set>
                                    <p:anim calcmode="lin" valueType="num">
                                      <p:cBhvr>
                                        <p:cTn id="53" dur="500" fill="hold"/>
                                        <p:tgtEl>
                                          <p:spTgt spid="4">
                                            <p:graphicEl>
                                              <a:dgm id="{DF201C28-53B2-418B-8ECE-BFABF749261C}"/>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DF201C28-53B2-418B-8ECE-BFABF749261C}"/>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DF201C28-53B2-418B-8ECE-BFABF749261C}"/>
                                            </p:graphic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4">
                                            <p:graphicEl>
                                              <a:dgm id="{03D31319-F0EE-4F42-AA97-B7E4D8DB8FFD}"/>
                                            </p:graphicEl>
                                          </p:spTgt>
                                        </p:tgtEl>
                                        <p:attrNameLst>
                                          <p:attrName>style.visibility</p:attrName>
                                        </p:attrNameLst>
                                      </p:cBhvr>
                                      <p:to>
                                        <p:strVal val="visible"/>
                                      </p:to>
                                    </p:set>
                                    <p:anim calcmode="lin" valueType="num">
                                      <p:cBhvr>
                                        <p:cTn id="59" dur="500" fill="hold"/>
                                        <p:tgtEl>
                                          <p:spTgt spid="4">
                                            <p:graphicEl>
                                              <a:dgm id="{03D31319-F0EE-4F42-AA97-B7E4D8DB8FFD}"/>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03D31319-F0EE-4F42-AA97-B7E4D8DB8FFD}"/>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03D31319-F0EE-4F42-AA97-B7E4D8DB8FFD}"/>
                                            </p:graphicEl>
                                          </p:spTgt>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4">
                                            <p:graphicEl>
                                              <a:dgm id="{2A9E046E-6AA9-4AD3-8F7E-5BFE706A4572}"/>
                                            </p:graphicEl>
                                          </p:spTgt>
                                        </p:tgtEl>
                                        <p:attrNameLst>
                                          <p:attrName>style.visibility</p:attrName>
                                        </p:attrNameLst>
                                      </p:cBhvr>
                                      <p:to>
                                        <p:strVal val="visible"/>
                                      </p:to>
                                    </p:set>
                                    <p:anim calcmode="lin" valueType="num">
                                      <p:cBhvr>
                                        <p:cTn id="65" dur="500" fill="hold"/>
                                        <p:tgtEl>
                                          <p:spTgt spid="4">
                                            <p:graphicEl>
                                              <a:dgm id="{2A9E046E-6AA9-4AD3-8F7E-5BFE706A4572}"/>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2A9E046E-6AA9-4AD3-8F7E-5BFE706A4572}"/>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2A9E046E-6AA9-4AD3-8F7E-5BFE706A4572}"/>
                                            </p:graphicEl>
                                          </p:spTgt>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4">
                                            <p:graphicEl>
                                              <a:dgm id="{6BE74DBD-1DFA-4A7F-A207-F28310E1601C}"/>
                                            </p:graphicEl>
                                          </p:spTgt>
                                        </p:tgtEl>
                                        <p:attrNameLst>
                                          <p:attrName>style.visibility</p:attrName>
                                        </p:attrNameLst>
                                      </p:cBhvr>
                                      <p:to>
                                        <p:strVal val="visible"/>
                                      </p:to>
                                    </p:set>
                                    <p:anim calcmode="lin" valueType="num">
                                      <p:cBhvr>
                                        <p:cTn id="71" dur="500" fill="hold"/>
                                        <p:tgtEl>
                                          <p:spTgt spid="4">
                                            <p:graphicEl>
                                              <a:dgm id="{6BE74DBD-1DFA-4A7F-A207-F28310E1601C}"/>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6BE74DBD-1DFA-4A7F-A207-F28310E1601C}"/>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6BE74DBD-1DFA-4A7F-A207-F28310E160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wearing a suit and tie&#10;&#10;Description generated with very high confidence">
            <a:extLst>
              <a:ext uri="{FF2B5EF4-FFF2-40B4-BE49-F238E27FC236}">
                <a16:creationId xmlns:a16="http://schemas.microsoft.com/office/drawing/2014/main" id="{BAE6236D-D4ED-40F7-8AD6-FF3A7C86C8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5155" cy="6857990"/>
          </a:xfrm>
          <a:prstGeom prst="rect">
            <a:avLst/>
          </a:prstGeom>
        </p:spPr>
      </p:pic>
      <p:sp>
        <p:nvSpPr>
          <p:cNvPr id="7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90571" y="2277613"/>
            <a:ext cx="4704604"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7784936" y="3230297"/>
            <a:ext cx="4331390" cy="1834056"/>
          </a:xfrm>
        </p:spPr>
        <p:txBody>
          <a:bodyPr vert="horz" lIns="91440" tIns="45720" rIns="91440" bIns="45720" rtlCol="0" anchor="b">
            <a:noAutofit/>
          </a:bodyPr>
          <a:lstStyle/>
          <a:p>
            <a:pPr algn="ctr"/>
            <a:r>
              <a:rPr lang="en-US" sz="5400" b="1">
                <a:latin typeface="72 Black"/>
              </a:rPr>
              <a:t>Visibility of System Status</a:t>
            </a:r>
            <a:endParaRPr lang="en-US" sz="5400">
              <a:latin typeface="72 Black"/>
            </a:endParaRPr>
          </a:p>
        </p:txBody>
      </p: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7784936" y="5242675"/>
            <a:ext cx="4331390" cy="683284"/>
          </a:xfrm>
        </p:spPr>
        <p:txBody>
          <a:bodyPr vert="horz" lIns="91440" tIns="45720" rIns="91440" bIns="45720" rtlCol="0">
            <a:normAutofit/>
          </a:bodyPr>
          <a:lstStyle/>
          <a:p>
            <a:pPr marL="0" indent="0" algn="ctr">
              <a:buNone/>
            </a:pPr>
            <a:r>
              <a:rPr lang="en-US" sz="2400" b="1"/>
              <a:t>Don’t blindfold your users!</a:t>
            </a:r>
          </a:p>
        </p:txBody>
      </p:sp>
      <p:cxnSp>
        <p:nvCxnSpPr>
          <p:cNvPr id="78" name="Straight Connector 7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2799" y="5123793"/>
            <a:ext cx="93566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234427"/>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04DC13-81E7-4D35-B7D5-29A8018D954A}"/>
              </a:ext>
            </a:extLst>
          </p:cNvPr>
          <p:cNvGrpSpPr/>
          <p:nvPr/>
        </p:nvGrpSpPr>
        <p:grpSpPr>
          <a:xfrm>
            <a:off x="5990100" y="773552"/>
            <a:ext cx="5761785" cy="4726143"/>
            <a:chOff x="5990100" y="773552"/>
            <a:chExt cx="5761785" cy="4726143"/>
          </a:xfrm>
        </p:grpSpPr>
        <p:sp>
          <p:nvSpPr>
            <p:cNvPr id="6" name="Rectangle 5">
              <a:extLst>
                <a:ext uri="{FF2B5EF4-FFF2-40B4-BE49-F238E27FC236}">
                  <a16:creationId xmlns:a16="http://schemas.microsoft.com/office/drawing/2014/main" id="{3F26806D-D8C2-4B76-AE67-162CACEBDF1E}"/>
                </a:ext>
              </a:extLst>
            </p:cNvPr>
            <p:cNvSpPr/>
            <p:nvPr/>
          </p:nvSpPr>
          <p:spPr>
            <a:xfrm>
              <a:off x="7794639" y="773552"/>
              <a:ext cx="2152705" cy="523220"/>
            </a:xfrm>
            <a:prstGeom prst="rect">
              <a:avLst/>
            </a:prstGeom>
          </p:spPr>
          <p:txBody>
            <a:bodyPr wrap="none">
              <a:spAutoFit/>
            </a:bodyPr>
            <a:lstStyle/>
            <a:p>
              <a:r>
                <a:rPr lang="en-US" sz="2800" b="1">
                  <a:solidFill>
                    <a:schemeClr val="accent3">
                      <a:lumMod val="75000"/>
                    </a:schemeClr>
                  </a:solidFill>
                  <a:latin typeface="72 Black"/>
                </a:rPr>
                <a:t>Confirmation</a:t>
              </a:r>
            </a:p>
          </p:txBody>
        </p:sp>
        <p:grpSp>
          <p:nvGrpSpPr>
            <p:cNvPr id="13" name="Group 12">
              <a:extLst>
                <a:ext uri="{FF2B5EF4-FFF2-40B4-BE49-F238E27FC236}">
                  <a16:creationId xmlns:a16="http://schemas.microsoft.com/office/drawing/2014/main" id="{1E9E57EA-5E05-46ED-8EF5-44033CF9D866}"/>
                </a:ext>
              </a:extLst>
            </p:cNvPr>
            <p:cNvGrpSpPr/>
            <p:nvPr/>
          </p:nvGrpSpPr>
          <p:grpSpPr>
            <a:xfrm>
              <a:off x="5990100" y="2433497"/>
              <a:ext cx="5761785" cy="530993"/>
              <a:chOff x="6190253" y="2898178"/>
              <a:chExt cx="5869592" cy="566691"/>
            </a:xfrm>
          </p:grpSpPr>
          <p:sp>
            <p:nvSpPr>
              <p:cNvPr id="14" name="Rectangle: Rounded Corners 13">
                <a:extLst>
                  <a:ext uri="{FF2B5EF4-FFF2-40B4-BE49-F238E27FC236}">
                    <a16:creationId xmlns:a16="http://schemas.microsoft.com/office/drawing/2014/main" id="{F223DF73-4F6D-45EB-B709-12221266C970}"/>
                  </a:ext>
                </a:extLst>
              </p:cNvPr>
              <p:cNvSpPr/>
              <p:nvPr/>
            </p:nvSpPr>
            <p:spPr>
              <a:xfrm>
                <a:off x="6190253" y="2898178"/>
                <a:ext cx="5869592" cy="566691"/>
              </a:xfrm>
              <a:prstGeom prst="roundRect">
                <a:avLst/>
              </a:prstGeom>
              <a:solidFill>
                <a:srgbClr val="E4F6E4"/>
              </a:solidFill>
              <a:ln>
                <a:solidFill>
                  <a:srgbClr val="75A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r>
                  <a:rPr lang="en-US" sz="1400" b="1">
                    <a:solidFill>
                      <a:prstClr val="black">
                        <a:lumMod val="65000"/>
                        <a:lumOff val="35000"/>
                      </a:prstClr>
                    </a:solidFill>
                    <a:latin typeface="BentonSans Regular" panose="02000503000000020004" pitchFamily="2" charset="0"/>
                  </a:rPr>
                  <a:t>The last saved version of the tile was pinned home successfully</a:t>
                </a:r>
                <a:r>
                  <a:rPr lang="en-US" sz="1400">
                    <a:solidFill>
                      <a:prstClr val="black">
                        <a:lumMod val="65000"/>
                        <a:lumOff val="35000"/>
                      </a:prstClr>
                    </a:solidFill>
                    <a:latin typeface="BentonSans Regular" panose="02000503000000020004" pitchFamily="2" charset="0"/>
                  </a:rPr>
                  <a:t>.</a:t>
                </a:r>
              </a:p>
            </p:txBody>
          </p:sp>
          <p:pic>
            <p:nvPicPr>
              <p:cNvPr id="15" name="Picture 14">
                <a:extLst>
                  <a:ext uri="{FF2B5EF4-FFF2-40B4-BE49-F238E27FC236}">
                    <a16:creationId xmlns:a16="http://schemas.microsoft.com/office/drawing/2014/main" id="{7FD55464-362D-4720-936F-A04B9550A9D2}"/>
                  </a:ext>
                </a:extLst>
              </p:cNvPr>
              <p:cNvPicPr>
                <a:picLocks noChangeAspect="1"/>
              </p:cNvPicPr>
              <p:nvPr/>
            </p:nvPicPr>
            <p:blipFill>
              <a:blip r:embed="rId3"/>
              <a:stretch>
                <a:fillRect/>
              </a:stretch>
            </p:blipFill>
            <p:spPr>
              <a:xfrm>
                <a:off x="6259901" y="3064878"/>
                <a:ext cx="242620" cy="233289"/>
              </a:xfrm>
              <a:prstGeom prst="rect">
                <a:avLst/>
              </a:prstGeom>
            </p:spPr>
          </p:pic>
        </p:grpSp>
        <p:sp>
          <p:nvSpPr>
            <p:cNvPr id="18" name="Rectangle: Rounded Corners 17">
              <a:extLst>
                <a:ext uri="{FF2B5EF4-FFF2-40B4-BE49-F238E27FC236}">
                  <a16:creationId xmlns:a16="http://schemas.microsoft.com/office/drawing/2014/main" id="{7A44883D-17E0-4163-9EDF-248741C39E84}"/>
                </a:ext>
              </a:extLst>
            </p:cNvPr>
            <p:cNvSpPr/>
            <p:nvPr/>
          </p:nvSpPr>
          <p:spPr>
            <a:xfrm>
              <a:off x="5990100" y="4889714"/>
              <a:ext cx="5761785" cy="609981"/>
            </a:xfrm>
            <a:prstGeom prst="roundRect">
              <a:avLst/>
            </a:prstGeom>
            <a:solidFill>
              <a:srgbClr val="E4F6E4"/>
            </a:solidFill>
            <a:ln>
              <a:solidFill>
                <a:srgbClr val="75A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defTabSz="914400"/>
              <a:r>
                <a:rPr lang="en-US" sz="1400" b="1">
                  <a:solidFill>
                    <a:prstClr val="black">
                      <a:lumMod val="65000"/>
                      <a:lumOff val="35000"/>
                    </a:prstClr>
                  </a:solidFill>
                  <a:latin typeface="BentonSans Regular" panose="02000503000000020004" pitchFamily="2" charset="0"/>
                  <a:cs typeface="72" panose="020B0503030000000003" pitchFamily="34" charset="0"/>
                </a:rPr>
                <a:t>Nicely done! We’ve pinned the latest version of the tile to your Home page.</a:t>
              </a:r>
            </a:p>
          </p:txBody>
        </p:sp>
        <p:pic>
          <p:nvPicPr>
            <p:cNvPr id="19" name="Picture 18">
              <a:extLst>
                <a:ext uri="{FF2B5EF4-FFF2-40B4-BE49-F238E27FC236}">
                  <a16:creationId xmlns:a16="http://schemas.microsoft.com/office/drawing/2014/main" id="{3D4EDBC7-0A39-4372-BCAF-83D640C07455}"/>
                </a:ext>
              </a:extLst>
            </p:cNvPr>
            <p:cNvPicPr>
              <a:picLocks noChangeAspect="1"/>
            </p:cNvPicPr>
            <p:nvPr/>
          </p:nvPicPr>
          <p:blipFill>
            <a:blip r:embed="rId3"/>
            <a:stretch>
              <a:fillRect/>
            </a:stretch>
          </p:blipFill>
          <p:spPr>
            <a:xfrm>
              <a:off x="6037898" y="4928992"/>
              <a:ext cx="238164" cy="218593"/>
            </a:xfrm>
            <a:prstGeom prst="rect">
              <a:avLst/>
            </a:prstGeom>
          </p:spPr>
        </p:pic>
      </p:grpSp>
      <p:sp>
        <p:nvSpPr>
          <p:cNvPr id="20" name="Title 2">
            <a:extLst>
              <a:ext uri="{FF2B5EF4-FFF2-40B4-BE49-F238E27FC236}">
                <a16:creationId xmlns:a16="http://schemas.microsoft.com/office/drawing/2014/main" id="{D5D24F5E-DB9E-41AC-8C4B-E05089273E74}"/>
              </a:ext>
            </a:extLst>
          </p:cNvPr>
          <p:cNvSpPr txBox="1">
            <a:spLocks/>
          </p:cNvSpPr>
          <p:nvPr/>
        </p:nvSpPr>
        <p:spPr bwMode="black">
          <a:xfrm>
            <a:off x="309477" y="201679"/>
            <a:ext cx="11186476" cy="49244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sz="3200">
                <a:latin typeface="72"/>
              </a:rPr>
              <a:t>Visibility of system status</a:t>
            </a:r>
          </a:p>
        </p:txBody>
      </p:sp>
      <p:grpSp>
        <p:nvGrpSpPr>
          <p:cNvPr id="4" name="Group 3">
            <a:extLst>
              <a:ext uri="{FF2B5EF4-FFF2-40B4-BE49-F238E27FC236}">
                <a16:creationId xmlns:a16="http://schemas.microsoft.com/office/drawing/2014/main" id="{2F257F1A-991A-4B15-A323-F851CC936ECC}"/>
              </a:ext>
            </a:extLst>
          </p:cNvPr>
          <p:cNvGrpSpPr/>
          <p:nvPr/>
        </p:nvGrpSpPr>
        <p:grpSpPr>
          <a:xfrm>
            <a:off x="730752" y="773552"/>
            <a:ext cx="4861740" cy="5576424"/>
            <a:chOff x="730752" y="773552"/>
            <a:chExt cx="4861740" cy="5576424"/>
          </a:xfrm>
        </p:grpSpPr>
        <p:sp>
          <p:nvSpPr>
            <p:cNvPr id="5" name="Rectangle 4">
              <a:extLst>
                <a:ext uri="{FF2B5EF4-FFF2-40B4-BE49-F238E27FC236}">
                  <a16:creationId xmlns:a16="http://schemas.microsoft.com/office/drawing/2014/main" id="{AEE369C9-8074-4FDC-914F-1F09429F80D8}"/>
                </a:ext>
              </a:extLst>
            </p:cNvPr>
            <p:cNvSpPr/>
            <p:nvPr/>
          </p:nvSpPr>
          <p:spPr>
            <a:xfrm>
              <a:off x="1614811" y="773552"/>
              <a:ext cx="2257156" cy="523220"/>
            </a:xfrm>
            <a:prstGeom prst="rect">
              <a:avLst/>
            </a:prstGeom>
          </p:spPr>
          <p:txBody>
            <a:bodyPr wrap="square">
              <a:spAutoFit/>
            </a:bodyPr>
            <a:lstStyle/>
            <a:p>
              <a:r>
                <a:rPr lang="en-US" sz="2800" b="1">
                  <a:solidFill>
                    <a:schemeClr val="accent3">
                      <a:lumMod val="75000"/>
                    </a:schemeClr>
                  </a:solidFill>
                  <a:latin typeface="72 Black"/>
                </a:rPr>
                <a:t>System Status</a:t>
              </a:r>
            </a:p>
          </p:txBody>
        </p:sp>
        <p:pic>
          <p:nvPicPr>
            <p:cNvPr id="9" name="Picture 8" descr="A screenshot of a cell phone&#10;&#10;Description generated with very high confidence">
              <a:extLst>
                <a:ext uri="{FF2B5EF4-FFF2-40B4-BE49-F238E27FC236}">
                  <a16:creationId xmlns:a16="http://schemas.microsoft.com/office/drawing/2014/main" id="{0F04F146-F091-4E2C-9C2C-4948AB32473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0752" y="4039433"/>
              <a:ext cx="4025275" cy="2310543"/>
            </a:xfrm>
            <a:prstGeom prst="rect">
              <a:avLst/>
            </a:prstGeom>
            <a:ln w="3175">
              <a:solidFill>
                <a:schemeClr val="accent3">
                  <a:lumMod val="75000"/>
                </a:schemeClr>
              </a:solidFill>
            </a:ln>
          </p:spPr>
        </p:pic>
        <p:pic>
          <p:nvPicPr>
            <p:cNvPr id="10" name="Picture 9">
              <a:extLst>
                <a:ext uri="{FF2B5EF4-FFF2-40B4-BE49-F238E27FC236}">
                  <a16:creationId xmlns:a16="http://schemas.microsoft.com/office/drawing/2014/main" id="{20F909BC-34FB-40B1-8BFA-F20D7FC15AB5}"/>
                </a:ext>
              </a:extLst>
            </p:cNvPr>
            <p:cNvPicPr>
              <a:picLocks noChangeAspect="1"/>
            </p:cNvPicPr>
            <p:nvPr/>
          </p:nvPicPr>
          <p:blipFill>
            <a:blip r:embed="rId5"/>
            <a:stretch>
              <a:fillRect/>
            </a:stretch>
          </p:blipFill>
          <p:spPr>
            <a:xfrm>
              <a:off x="730752" y="1557358"/>
              <a:ext cx="4025275" cy="2283270"/>
            </a:xfrm>
            <a:prstGeom prst="rect">
              <a:avLst/>
            </a:prstGeom>
            <a:ln w="3175">
              <a:solidFill>
                <a:schemeClr val="accent3">
                  <a:lumMod val="75000"/>
                </a:schemeClr>
              </a:solidFill>
            </a:ln>
          </p:spPr>
        </p:pic>
        <p:pic>
          <p:nvPicPr>
            <p:cNvPr id="21" name="Graphic 20" descr="Smiling face with solid fill">
              <a:extLst>
                <a:ext uri="{FF2B5EF4-FFF2-40B4-BE49-F238E27FC236}">
                  <a16:creationId xmlns:a16="http://schemas.microsoft.com/office/drawing/2014/main" id="{AC28F8AF-5CA6-49C0-B5B4-D74D68858C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2665" y="5039868"/>
              <a:ext cx="459827" cy="459827"/>
            </a:xfrm>
            <a:prstGeom prst="rect">
              <a:avLst/>
            </a:prstGeom>
          </p:spPr>
        </p:pic>
        <p:pic>
          <p:nvPicPr>
            <p:cNvPr id="22" name="Graphic 21" descr="Sad face with solid fill">
              <a:extLst>
                <a:ext uri="{FF2B5EF4-FFF2-40B4-BE49-F238E27FC236}">
                  <a16:creationId xmlns:a16="http://schemas.microsoft.com/office/drawing/2014/main" id="{0160F3DB-05AF-4404-8539-24DC8352E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2664" y="2469078"/>
              <a:ext cx="459827" cy="459827"/>
            </a:xfrm>
            <a:prstGeom prst="rect">
              <a:avLst/>
            </a:prstGeom>
          </p:spPr>
        </p:pic>
      </p:grpSp>
    </p:spTree>
    <p:extLst>
      <p:ext uri="{BB962C8B-B14F-4D97-AF65-F5344CB8AC3E}">
        <p14:creationId xmlns:p14="http://schemas.microsoft.com/office/powerpoint/2010/main" val="305553832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17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person, wooden, table, indoor&#10;&#10;Description generated with high confidence">
            <a:extLst>
              <a:ext uri="{FF2B5EF4-FFF2-40B4-BE49-F238E27FC236}">
                <a16:creationId xmlns:a16="http://schemas.microsoft.com/office/drawing/2014/main" id="{11FE2511-0CF8-4223-B5A7-5D387F1287CB}"/>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a:off x="0" y="74433"/>
            <a:ext cx="12195155" cy="6857990"/>
          </a:xfrm>
          <a:prstGeom prst="rect">
            <a:avLst/>
          </a:prstGeom>
        </p:spPr>
      </p:pic>
      <p:sp>
        <p:nvSpPr>
          <p:cNvPr id="2" name="Title 1">
            <a:extLst>
              <a:ext uri="{FF2B5EF4-FFF2-40B4-BE49-F238E27FC236}">
                <a16:creationId xmlns:a16="http://schemas.microsoft.com/office/drawing/2014/main" id="{0E46F3DF-EC0E-4ED1-BB44-EFC42BDFA865}"/>
              </a:ext>
            </a:extLst>
          </p:cNvPr>
          <p:cNvSpPr>
            <a:spLocks noGrp="1"/>
          </p:cNvSpPr>
          <p:nvPr>
            <p:ph type="title"/>
          </p:nvPr>
        </p:nvSpPr>
        <p:spPr>
          <a:xfrm>
            <a:off x="602243" y="1060541"/>
            <a:ext cx="3952256" cy="4726276"/>
          </a:xfrm>
        </p:spPr>
        <p:txBody>
          <a:bodyPr vert="horz" lIns="91440" tIns="45720" rIns="91440" bIns="45720" rtlCol="0">
            <a:normAutofit/>
          </a:bodyPr>
          <a:lstStyle/>
          <a:p>
            <a:pPr algn="ctr"/>
            <a:r>
              <a:rPr lang="en-US" sz="5400" b="1">
                <a:solidFill>
                  <a:srgbClr val="FFFFFF"/>
                </a:solidFill>
                <a:latin typeface="72 Black"/>
              </a:rPr>
              <a:t>ERROR       PREVENTION</a:t>
            </a:r>
            <a:r>
              <a:rPr lang="en-US" sz="4000">
                <a:solidFill>
                  <a:srgbClr val="FFFFFF"/>
                </a:solidFill>
              </a:rPr>
              <a:t> </a:t>
            </a:r>
          </a:p>
        </p:txBody>
      </p:sp>
      <p:cxnSp>
        <p:nvCxnSpPr>
          <p:cNvPr id="29"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583"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D1676E-B37C-4960-85E8-913536A4E337}"/>
              </a:ext>
            </a:extLst>
          </p:cNvPr>
          <p:cNvSpPr>
            <a:spLocks noGrp="1"/>
          </p:cNvSpPr>
          <p:nvPr>
            <p:ph idx="1"/>
          </p:nvPr>
        </p:nvSpPr>
        <p:spPr>
          <a:xfrm>
            <a:off x="5082294" y="1140290"/>
            <a:ext cx="5911769" cy="4726276"/>
          </a:xfrm>
        </p:spPr>
        <p:txBody>
          <a:bodyPr vert="horz" lIns="91440" tIns="45720" rIns="91440" bIns="45720" rtlCol="0" anchor="ctr">
            <a:normAutofit/>
          </a:bodyPr>
          <a:lstStyle/>
          <a:p>
            <a:pPr>
              <a:buNone/>
            </a:pPr>
            <a:r>
              <a:rPr lang="de-DE" sz="2400" b="1">
                <a:solidFill>
                  <a:srgbClr val="FFFFFF"/>
                </a:solidFill>
              </a:rPr>
              <a:t>Prevent your users from making mistakes.</a:t>
            </a:r>
            <a:endParaRPr lang="en-US" sz="2400" b="1">
              <a:solidFill>
                <a:srgbClr val="FFFFFF"/>
              </a:solidFill>
              <a:cs typeface="Calibri"/>
            </a:endParaRPr>
          </a:p>
        </p:txBody>
      </p:sp>
    </p:spTree>
    <p:extLst>
      <p:ext uri="{BB962C8B-B14F-4D97-AF65-F5344CB8AC3E}">
        <p14:creationId xmlns:p14="http://schemas.microsoft.com/office/powerpoint/2010/main" val="3842073924"/>
      </p:ext>
    </p:extLst>
  </p:cSld>
  <p:clrMapOvr>
    <a:overrideClrMapping bg1="dk1" tx1="lt1" bg2="dk2" tx2="lt2" accent1="accent1" accent2="accent2" accent3="accent3" accent4="accent4" accent5="accent5" accent6="accent6" hlink="hlink" folHlink="folHlink"/>
  </p:clrMapOvr>
  <p:transition spd="slow" advClick="0">
    <p:push dir="u"/>
  </p:transition>
</p:sld>
</file>

<file path=ppt/theme/theme1.xml><?xml version="1.0" encoding="utf-8"?>
<a:theme xmlns:a="http://schemas.openxmlformats.org/drawingml/2006/main" name="SAP 2019 16x9 black and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2E83DA92-898F-411D-9AD6-A3EB18108BD6}" vid="{684F41E8-2CDA-4FE9-A9AD-DF04499C052D}"/>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2E83DA92-898F-411D-9AD6-A3EB18108BD6}" vid="{7DD5979D-BBE6-4AA0-9A01-39731574BCE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AP 2019 16x9 black and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2E83DA92-898F-411D-9AD6-A3EB18108BD6}" vid="{684F41E8-2CDA-4FE9-A9AD-DF04499C052D}"/>
    </a:ext>
  </a:extLst>
</a:theme>
</file>

<file path=ppt/theme/theme5.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2A227BD63F75408306F4FD00F434A7" ma:contentTypeVersion="11" ma:contentTypeDescription="Create a new document." ma:contentTypeScope="" ma:versionID="bb1b687aef032b60291bb7309a20c611">
  <xsd:schema xmlns:xsd="http://www.w3.org/2001/XMLSchema" xmlns:xs="http://www.w3.org/2001/XMLSchema" xmlns:p="http://schemas.microsoft.com/office/2006/metadata/properties" xmlns:ns3="249e718b-dcd8-4f4d-806c-f1c3deba122d" xmlns:ns4="337fedd0-7caa-4f91-b8e2-d471db777f84" targetNamespace="http://schemas.microsoft.com/office/2006/metadata/properties" ma:root="true" ma:fieldsID="38beba823c180e1f7f9f2dd222dd2dd7" ns3:_="" ns4:_="">
    <xsd:import namespace="249e718b-dcd8-4f4d-806c-f1c3deba122d"/>
    <xsd:import namespace="337fedd0-7caa-4f91-b8e2-d471db777f84"/>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e718b-dcd8-4f4d-806c-f1c3deba12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7fedd0-7caa-4f91-b8e2-d471db777f8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165E40-9C27-4625-99C4-BB9060879201}">
  <ds:schemaRefs>
    <ds:schemaRef ds:uri="http://schemas.microsoft.com/sharepoint/v3/contenttype/forms"/>
  </ds:schemaRefs>
</ds:datastoreItem>
</file>

<file path=customXml/itemProps2.xml><?xml version="1.0" encoding="utf-8"?>
<ds:datastoreItem xmlns:ds="http://schemas.openxmlformats.org/officeDocument/2006/customXml" ds:itemID="{423D07E3-B862-4CE2-A687-F58C490E9C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e718b-dcd8-4f4d-806c-f1c3deba122d"/>
    <ds:schemaRef ds:uri="337fedd0-7caa-4f91-b8e2-d471db777f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BDBCA2-000C-4BFD-83FE-BCDD12BAA63A}">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37fedd0-7caa-4f91-b8e2-d471db777f84"/>
    <ds:schemaRef ds:uri="249e718b-dcd8-4f4d-806c-f1c3deba122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618</Words>
  <Application>Microsoft Macintosh PowerPoint</Application>
  <PresentationFormat>Custom</PresentationFormat>
  <Paragraphs>124</Paragraphs>
  <Slides>24</Slides>
  <Notes>23</Notes>
  <HiddenSlides>2</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72</vt:lpstr>
      <vt:lpstr>72 Black</vt:lpstr>
      <vt:lpstr>72 Condensed</vt:lpstr>
      <vt:lpstr>72 Light</vt:lpstr>
      <vt:lpstr>Arial</vt:lpstr>
      <vt:lpstr>BentonSans Book</vt:lpstr>
      <vt:lpstr>BentonSans Light</vt:lpstr>
      <vt:lpstr>BentonSans Regular</vt:lpstr>
      <vt:lpstr>Calibri</vt:lpstr>
      <vt:lpstr>Calibri Light</vt:lpstr>
      <vt:lpstr>Candara</vt:lpstr>
      <vt:lpstr>Courier New</vt:lpstr>
      <vt:lpstr>Symbol</vt:lpstr>
      <vt:lpstr>wingdings</vt:lpstr>
      <vt:lpstr>wingdings</vt:lpstr>
      <vt:lpstr>SAP 2019 16x9 black and white</vt:lpstr>
      <vt:lpstr>SAP 2019 16x9 blue</vt:lpstr>
      <vt:lpstr>1_Office Theme</vt:lpstr>
      <vt:lpstr>1_SAP 2019 16x9 black and white</vt:lpstr>
      <vt:lpstr>Do a Little Something More: Unify Heuristics and Usability Testing</vt:lpstr>
      <vt:lpstr>PowerPoint Presentation</vt:lpstr>
      <vt:lpstr>PowerPoint Presentation</vt:lpstr>
      <vt:lpstr>PowerPoint Presentation</vt:lpstr>
      <vt:lpstr>PowerPoint Presentation</vt:lpstr>
      <vt:lpstr>PowerPoint Presentation</vt:lpstr>
      <vt:lpstr>Visibility of System Status</vt:lpstr>
      <vt:lpstr>PowerPoint Presentation</vt:lpstr>
      <vt:lpstr>ERROR       PREVENTION </vt:lpstr>
      <vt:lpstr>PowerPoint Presentation</vt:lpstr>
      <vt:lpstr>Flexibility &amp; Efficiency of Use  </vt:lpstr>
      <vt:lpstr>PowerPoint Presentation</vt:lpstr>
      <vt:lpstr>Error Recovery</vt:lpstr>
      <vt:lpstr>PowerPoint Presentation</vt:lpstr>
      <vt:lpstr>Match between the System &amp; the Real World</vt:lpstr>
      <vt:lpstr>PowerPoint Presentation</vt:lpstr>
      <vt:lpstr>Consistency &amp; Standards</vt:lpstr>
      <vt:lpstr>PowerPoint Presentation</vt:lpstr>
      <vt:lpstr>PowerPoint Presentation</vt:lpstr>
      <vt:lpstr>PowerPoint Presentation</vt:lpstr>
      <vt:lpstr>“Explore, Enrich, Empower.”</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a Little Something More: Unify Heuristics and Usability Testing</dc:title>
  <dc:creator>Bettadkurli Rajesh, Aishwarya (external - Project)</dc:creator>
  <cp:lastModifiedBy>Vimal Chhutani</cp:lastModifiedBy>
  <cp:revision>2</cp:revision>
  <dcterms:created xsi:type="dcterms:W3CDTF">2019-08-23T09:20:50Z</dcterms:created>
  <dcterms:modified xsi:type="dcterms:W3CDTF">2019-09-25T05:33:04Z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0x010100452A227BD63F75408306F4FD00F434A7</vt:lpwstr>
  </property>
</Properties>
</file>